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697" r:id="rId3"/>
    <p:sldMasterId id="2147483722" r:id="rId4"/>
    <p:sldMasterId id="2147483734" r:id="rId5"/>
    <p:sldMasterId id="2147483746" r:id="rId6"/>
  </p:sldMasterIdLst>
  <p:notesMasterIdLst>
    <p:notesMasterId r:id="rId23"/>
  </p:notesMasterIdLst>
  <p:sldIdLst>
    <p:sldId id="1140" r:id="rId7"/>
    <p:sldId id="1143" r:id="rId8"/>
    <p:sldId id="337" r:id="rId9"/>
    <p:sldId id="339" r:id="rId10"/>
    <p:sldId id="340" r:id="rId11"/>
    <p:sldId id="354" r:id="rId12"/>
    <p:sldId id="1133" r:id="rId13"/>
    <p:sldId id="1141" r:id="rId14"/>
    <p:sldId id="345" r:id="rId15"/>
    <p:sldId id="276" r:id="rId16"/>
    <p:sldId id="1144" r:id="rId17"/>
    <p:sldId id="348" r:id="rId18"/>
    <p:sldId id="256" r:id="rId19"/>
    <p:sldId id="261" r:id="rId20"/>
    <p:sldId id="269" r:id="rId21"/>
    <p:sldId id="1142" r:id="rId2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52A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23" autoAdjust="0"/>
  </p:normalViewPr>
  <p:slideViewPr>
    <p:cSldViewPr>
      <p:cViewPr>
        <p:scale>
          <a:sx n="60" d="100"/>
          <a:sy n="60" d="100"/>
        </p:scale>
        <p:origin x="294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ISC%20D%20CLOUD\ALTELE\ALTE%20DOC%20IFA\RAPORT%20ANUAL\2023\RAPORT%20ANUAL\v2\Buget_Programe_IFA_Mar_2024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ISC%20D%20CLOUD\PREZENTARI\2026\ZIUA%20IFA\Buget_Programe_IFA_Mai_202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990751576158253E-2"/>
          <c:y val="6.8322483952745441E-2"/>
          <c:w val="0.88948813643197089"/>
          <c:h val="0.8715793918182119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lt1"/>
            </a:solidFill>
            <a:ln w="25400" cap="flat" cmpd="sng" algn="ctr">
              <a:solidFill>
                <a:schemeClr val="dk1"/>
              </a:solidFill>
              <a:prstDash val="solid"/>
            </a:ln>
            <a:effectLst/>
          </c:spPr>
          <c:invertIfNegative val="0"/>
          <c:cat>
            <c:numRef>
              <c:f>'Programe IFA'!$D$121:$AE$121</c:f>
              <c:numCache>
                <c:formatCode>0</c:formatCode>
                <c:ptCount val="2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</c:numCache>
            </c:numRef>
          </c:cat>
          <c:val>
            <c:numRef>
              <c:f>'Programe IFA'!$D$122:$AE$122</c:f>
              <c:numCache>
                <c:formatCode>#,##0.00</c:formatCode>
                <c:ptCount val="27"/>
                <c:pt idx="0">
                  <c:v>404417.56</c:v>
                </c:pt>
                <c:pt idx="1">
                  <c:v>4885475.72</c:v>
                </c:pt>
                <c:pt idx="2">
                  <c:v>9927540.5199999996</c:v>
                </c:pt>
                <c:pt idx="3">
                  <c:v>18475781.759999998</c:v>
                </c:pt>
                <c:pt idx="4">
                  <c:v>28464775.309999999</c:v>
                </c:pt>
                <c:pt idx="5">
                  <c:v>40899803.987499997</c:v>
                </c:pt>
                <c:pt idx="6">
                  <c:v>72996691.69749999</c:v>
                </c:pt>
                <c:pt idx="7">
                  <c:v>93427273.787500009</c:v>
                </c:pt>
                <c:pt idx="8">
                  <c:v>94518099.917500019</c:v>
                </c:pt>
                <c:pt idx="9">
                  <c:v>5491005</c:v>
                </c:pt>
                <c:pt idx="10">
                  <c:v>6088384.7199999997</c:v>
                </c:pt>
                <c:pt idx="11">
                  <c:v>18336681.23</c:v>
                </c:pt>
                <c:pt idx="12">
                  <c:v>20822586.18</c:v>
                </c:pt>
                <c:pt idx="13">
                  <c:v>21678778.619999997</c:v>
                </c:pt>
                <c:pt idx="14">
                  <c:v>21763744.530000001</c:v>
                </c:pt>
                <c:pt idx="15">
                  <c:v>23595118.75</c:v>
                </c:pt>
                <c:pt idx="16">
                  <c:v>29890512.620000001</c:v>
                </c:pt>
                <c:pt idx="17">
                  <c:v>40508672.940000005</c:v>
                </c:pt>
                <c:pt idx="18">
                  <c:v>40911202.060000002</c:v>
                </c:pt>
                <c:pt idx="19">
                  <c:v>33723723.759999998</c:v>
                </c:pt>
                <c:pt idx="20">
                  <c:v>30829531.629999999</c:v>
                </c:pt>
                <c:pt idx="21">
                  <c:v>33027223.02</c:v>
                </c:pt>
                <c:pt idx="22">
                  <c:v>38031095.480000004</c:v>
                </c:pt>
                <c:pt idx="23">
                  <c:v>47328337.030000001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F2-4D6F-A146-1EE7570F56D2}"/>
            </c:ext>
          </c:extLst>
        </c:ser>
        <c:ser>
          <c:idx val="1"/>
          <c:order val="1"/>
          <c:spPr>
            <a:noFill/>
            <a:ln>
              <a:solidFill>
                <a:schemeClr val="tx1"/>
              </a:solidFill>
            </a:ln>
            <a:effectLst/>
          </c:spPr>
          <c:invertIfNegative val="0"/>
          <c:dPt>
            <c:idx val="24"/>
            <c:invertIfNegative val="0"/>
            <c:bubble3D val="0"/>
            <c:spPr>
              <a:noFill/>
              <a:ln w="25400" cap="flat" cmpd="sng" algn="ctr">
                <a:solidFill>
                  <a:schemeClr val="tx1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2-14F2-4D6F-A146-1EE7570F56D2}"/>
              </c:ext>
            </c:extLst>
          </c:dPt>
          <c:dPt>
            <c:idx val="25"/>
            <c:invertIfNegative val="0"/>
            <c:bubble3D val="0"/>
            <c:spPr>
              <a:noFill/>
              <a:ln w="25400">
                <a:solidFill>
                  <a:schemeClr val="tx1"/>
                </a:solidFill>
                <a:prstDash val="solid"/>
              </a:ln>
              <a:effectLst/>
            </c:spPr>
            <c:extLst>
              <c:ext xmlns:c16="http://schemas.microsoft.com/office/drawing/2014/chart" uri="{C3380CC4-5D6E-409C-BE32-E72D297353CC}">
                <c16:uniqueId val="{00000004-14F2-4D6F-A146-1EE7570F56D2}"/>
              </c:ext>
            </c:extLst>
          </c:dPt>
          <c:dPt>
            <c:idx val="26"/>
            <c:invertIfNegative val="0"/>
            <c:bubble3D val="0"/>
            <c:spPr>
              <a:noFill/>
              <a:ln w="25400">
                <a:solidFill>
                  <a:schemeClr val="tx1"/>
                </a:solidFill>
                <a:prstDash val="lgDash"/>
              </a:ln>
              <a:effectLst/>
            </c:spPr>
            <c:extLst>
              <c:ext xmlns:c16="http://schemas.microsoft.com/office/drawing/2014/chart" uri="{C3380CC4-5D6E-409C-BE32-E72D297353CC}">
                <c16:uniqueId val="{00000000-A42C-4740-8DAD-585C12A9D31A}"/>
              </c:ext>
            </c:extLst>
          </c:dPt>
          <c:dPt>
            <c:idx val="27"/>
            <c:invertIfNegative val="0"/>
            <c:bubble3D val="0"/>
            <c:spPr>
              <a:noFill/>
              <a:ln w="19050">
                <a:solidFill>
                  <a:schemeClr val="tx1"/>
                </a:solidFill>
                <a:prstDash val="dashDot"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2C-4740-8DAD-585C12A9D31A}"/>
              </c:ext>
            </c:extLst>
          </c:dPt>
          <c:cat>
            <c:numRef>
              <c:f>'Programe IFA'!$D$121:$AE$121</c:f>
              <c:numCache>
                <c:formatCode>0</c:formatCode>
                <c:ptCount val="27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  <c:pt idx="24">
                  <c:v>2024</c:v>
                </c:pt>
                <c:pt idx="25">
                  <c:v>2025</c:v>
                </c:pt>
                <c:pt idx="26">
                  <c:v>2026</c:v>
                </c:pt>
              </c:numCache>
            </c:numRef>
          </c:cat>
          <c:val>
            <c:numRef>
              <c:f>'Programe IFA'!$D$123:$AE$123</c:f>
              <c:numCache>
                <c:formatCode>General</c:formatCode>
                <c:ptCount val="27"/>
                <c:pt idx="24" formatCode="#,##0">
                  <c:v>97034448.390000001</c:v>
                </c:pt>
                <c:pt idx="25" formatCode="#,##0">
                  <c:v>117449543.44</c:v>
                </c:pt>
                <c:pt idx="26" formatCode="#,##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4F2-4D6F-A146-1EE7570F56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137856320"/>
        <c:axId val="1137883200"/>
      </c:barChart>
      <c:catAx>
        <c:axId val="1137856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7883200"/>
        <c:crosses val="autoZero"/>
        <c:auto val="0"/>
        <c:lblAlgn val="ctr"/>
        <c:lblOffset val="100"/>
        <c:noMultiLvlLbl val="0"/>
      </c:catAx>
      <c:valAx>
        <c:axId val="1137883200"/>
        <c:scaling>
          <c:orientation val="minMax"/>
          <c:max val="14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7856320"/>
        <c:crossesAt val="1"/>
        <c:crossBetween val="between"/>
        <c:dispUnits>
          <c:builtInUnit val="millions"/>
          <c:dispUnitsLbl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10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dirty="0"/>
                    <a:t>M</a:t>
                  </a:r>
                  <a:r>
                    <a:rPr lang="ro-RO" dirty="0"/>
                    <a:t>illions</a:t>
                  </a:r>
                  <a:r>
                    <a:rPr lang="ro-RO" baseline="0" dirty="0"/>
                    <a:t> </a:t>
                  </a:r>
                  <a:r>
                    <a:rPr lang="ro-RO" dirty="0"/>
                    <a:t>RON</a:t>
                  </a:r>
                  <a:endParaRPr lang="en-US" dirty="0"/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  <a:prstDash val="solid"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659546529635934E-2"/>
          <c:y val="2.725347675855988E-2"/>
          <c:w val="0.90465333169139173"/>
          <c:h val="0.886544954920620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DETALIU!$B$20</c:f>
              <c:strCache>
                <c:ptCount val="1"/>
                <c:pt idx="0">
                  <c:v>ELI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DETALIU!$I$19:$T$19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DETALIU!$I$20:$T$20</c:f>
              <c:numCache>
                <c:formatCode>#,##0.00</c:formatCode>
                <c:ptCount val="12"/>
                <c:pt idx="0">
                  <c:v>1000000</c:v>
                </c:pt>
                <c:pt idx="1">
                  <c:v>2823299.45</c:v>
                </c:pt>
                <c:pt idx="2">
                  <c:v>4447244.09</c:v>
                </c:pt>
                <c:pt idx="3">
                  <c:v>9892156.7400000002</c:v>
                </c:pt>
                <c:pt idx="4">
                  <c:v>9601630.1799999997</c:v>
                </c:pt>
                <c:pt idx="5">
                  <c:v>7655819.8599999994</c:v>
                </c:pt>
                <c:pt idx="6">
                  <c:v>2499395.8199999998</c:v>
                </c:pt>
                <c:pt idx="7">
                  <c:v>5000000</c:v>
                </c:pt>
                <c:pt idx="8">
                  <c:v>5000000</c:v>
                </c:pt>
                <c:pt idx="9">
                  <c:v>6380002.8799999999</c:v>
                </c:pt>
                <c:pt idx="10">
                  <c:v>52280753</c:v>
                </c:pt>
                <c:pt idx="11">
                  <c:v>80855895.439999998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F1-4802-8AAB-8C9881D88397}"/>
            </c:ext>
          </c:extLst>
        </c:ser>
        <c:ser>
          <c:idx val="1"/>
          <c:order val="1"/>
          <c:tx>
            <c:strRef>
              <c:f>DETALIU!$B$21</c:f>
              <c:strCache>
                <c:ptCount val="1"/>
                <c:pt idx="0">
                  <c:v>CERN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DETALIU!$I$19:$T$19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DETALIU!$I$21:$T$21</c:f>
              <c:numCache>
                <c:formatCode>#,##0.00</c:formatCode>
                <c:ptCount val="12"/>
                <c:pt idx="0">
                  <c:v>10707685.529999999</c:v>
                </c:pt>
                <c:pt idx="1">
                  <c:v>11789070</c:v>
                </c:pt>
                <c:pt idx="2">
                  <c:v>13273811</c:v>
                </c:pt>
                <c:pt idx="3">
                  <c:v>16000000</c:v>
                </c:pt>
                <c:pt idx="4">
                  <c:v>17942751.130000003</c:v>
                </c:pt>
                <c:pt idx="5">
                  <c:v>17783931.810000002</c:v>
                </c:pt>
                <c:pt idx="6">
                  <c:v>19992888.859999999</c:v>
                </c:pt>
                <c:pt idx="7">
                  <c:v>19999991.77</c:v>
                </c:pt>
                <c:pt idx="8">
                  <c:v>20829664.59</c:v>
                </c:pt>
                <c:pt idx="9">
                  <c:v>24707540.030000001</c:v>
                </c:pt>
                <c:pt idx="10">
                  <c:v>25405998.890000001</c:v>
                </c:pt>
                <c:pt idx="11">
                  <c:v>25000000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F1-4802-8AAB-8C9881D88397}"/>
            </c:ext>
          </c:extLst>
        </c:ser>
        <c:ser>
          <c:idx val="2"/>
          <c:order val="2"/>
          <c:tx>
            <c:strRef>
              <c:f>DETALIU!$B$22</c:f>
              <c:strCache>
                <c:ptCount val="1"/>
                <c:pt idx="0">
                  <c:v>EURATOM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DETALIU!$I$19:$T$19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DETALIU!$I$22:$T$22</c:f>
              <c:numCache>
                <c:formatCode>#,##0.00</c:formatCode>
                <c:ptCount val="12"/>
                <c:pt idx="0">
                  <c:v>4747438</c:v>
                </c:pt>
                <c:pt idx="1">
                  <c:v>4299114</c:v>
                </c:pt>
                <c:pt idx="2">
                  <c:v>5834669</c:v>
                </c:pt>
                <c:pt idx="3">
                  <c:v>4866824</c:v>
                </c:pt>
                <c:pt idx="4">
                  <c:v>4953120.6899999995</c:v>
                </c:pt>
                <c:pt idx="5">
                  <c:v>2732807.5100000002</c:v>
                </c:pt>
                <c:pt idx="6">
                  <c:v>5851564.0800000001</c:v>
                </c:pt>
                <c:pt idx="7">
                  <c:v>2337631</c:v>
                </c:pt>
                <c:pt idx="8">
                  <c:v>6384930.8899999997</c:v>
                </c:pt>
                <c:pt idx="9">
                  <c:v>9154415.120000001</c:v>
                </c:pt>
                <c:pt idx="10">
                  <c:v>8294643.5</c:v>
                </c:pt>
                <c:pt idx="11">
                  <c:v>7881058.0700000003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F1-4802-8AAB-8C9881D88397}"/>
            </c:ext>
          </c:extLst>
        </c:ser>
        <c:ser>
          <c:idx val="3"/>
          <c:order val="3"/>
          <c:tx>
            <c:strRef>
              <c:f>DETALIU!$B$23</c:f>
              <c:strCache>
                <c:ptCount val="1"/>
                <c:pt idx="0">
                  <c:v>FAIR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DETALIU!$I$19:$T$19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DETALIU!$I$23:$T$23</c:f>
              <c:numCache>
                <c:formatCode>#,##0.00</c:formatCode>
                <c:ptCount val="12"/>
                <c:pt idx="0">
                  <c:v>590481</c:v>
                </c:pt>
                <c:pt idx="1">
                  <c:v>1493553</c:v>
                </c:pt>
                <c:pt idx="2">
                  <c:v>3195890.8</c:v>
                </c:pt>
                <c:pt idx="3">
                  <c:v>9892156.7400000002</c:v>
                </c:pt>
                <c:pt idx="4">
                  <c:v>9601630.1799999997</c:v>
                </c:pt>
                <c:pt idx="5">
                  <c:v>7655819.8599999994</c:v>
                </c:pt>
                <c:pt idx="6">
                  <c:v>2499395.8199999998</c:v>
                </c:pt>
                <c:pt idx="7">
                  <c:v>5000000</c:v>
                </c:pt>
                <c:pt idx="8">
                  <c:v>5000000</c:v>
                </c:pt>
                <c:pt idx="9">
                  <c:v>2500000</c:v>
                </c:pt>
                <c:pt idx="10">
                  <c:v>6047600</c:v>
                </c:pt>
                <c:pt idx="11">
                  <c:v>6047620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0F1-4802-8AAB-8C9881D88397}"/>
            </c:ext>
          </c:extLst>
        </c:ser>
        <c:ser>
          <c:idx val="4"/>
          <c:order val="4"/>
          <c:tx>
            <c:strRef>
              <c:f>DETALIU!$B$24</c:f>
              <c:strCache>
                <c:ptCount val="1"/>
                <c:pt idx="0">
                  <c:v>CEA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DETALIU!$I$19:$T$19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DETALIU!$I$24:$T$24</c:f>
              <c:numCache>
                <c:formatCode>#,##0.00</c:formatCode>
                <c:ptCount val="12"/>
                <c:pt idx="0">
                  <c:v>3493056</c:v>
                </c:pt>
                <c:pt idx="1">
                  <c:v>2008952.3</c:v>
                </c:pt>
                <c:pt idx="2">
                  <c:v>2217600</c:v>
                </c:pt>
                <c:pt idx="3">
                  <c:v>2929785.92</c:v>
                </c:pt>
                <c:pt idx="4">
                  <c:v>2881571.58</c:v>
                </c:pt>
                <c:pt idx="5">
                  <c:v>2133362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F1-4802-8AAB-8C9881D88397}"/>
            </c:ext>
          </c:extLst>
        </c:ser>
        <c:ser>
          <c:idx val="5"/>
          <c:order val="5"/>
          <c:tx>
            <c:strRef>
              <c:f>DETALIU!$B$25</c:f>
              <c:strCache>
                <c:ptCount val="1"/>
                <c:pt idx="0">
                  <c:v>AUF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DETALIU!$I$19:$T$19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DETALIU!$I$25:$T$25</c:f>
              <c:numCache>
                <c:formatCode>#,##0.00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203044.53</c:v>
                </c:pt>
                <c:pt idx="3">
                  <c:v>271014.84999999998</c:v>
                </c:pt>
                <c:pt idx="4">
                  <c:v>0</c:v>
                </c:pt>
                <c:pt idx="5">
                  <c:v>256911.58000000002</c:v>
                </c:pt>
                <c:pt idx="6">
                  <c:v>10174.870000000001</c:v>
                </c:pt>
                <c:pt idx="7">
                  <c:v>108919.25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0F1-4802-8AAB-8C9881D88397}"/>
            </c:ext>
          </c:extLst>
        </c:ser>
        <c:ser>
          <c:idx val="6"/>
          <c:order val="6"/>
          <c:tx>
            <c:strRef>
              <c:f>DETALIU!$B$26</c:f>
              <c:strCache>
                <c:ptCount val="1"/>
                <c:pt idx="0">
                  <c:v>QT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DETALIU!$I$19:$T$19</c:f>
              <c:numCache>
                <c:formatCode>General</c:formatCode>
                <c:ptCount val="12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  <c:pt idx="11">
                  <c:v>2025</c:v>
                </c:pt>
              </c:numCache>
            </c:numRef>
          </c:cat>
          <c:val>
            <c:numRef>
              <c:f>DETALIU!$I$26:$T$26</c:f>
              <c:numCache>
                <c:formatCode>#,##0.00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0F1-4802-8AAB-8C9881D883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792139999"/>
        <c:axId val="792123679"/>
      </c:barChart>
      <c:catAx>
        <c:axId val="792139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2123679"/>
        <c:crosses val="autoZero"/>
        <c:auto val="1"/>
        <c:lblAlgn val="ctr"/>
        <c:lblOffset val="100"/>
        <c:noMultiLvlLbl val="0"/>
      </c:catAx>
      <c:valAx>
        <c:axId val="7921236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2139999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5.3123280813510681E-3"/>
                <c:y val="2.5262857920968794E-2"/>
              </c:manualLayout>
            </c:layout>
            <c:tx>
              <c:rich>
                <a:bodyPr rot="-540000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r>
                    <a:rPr lang="en-US" sz="2000" b="1"/>
                    <a:t>Millions</a:t>
                  </a:r>
                  <a:r>
                    <a:rPr lang="ro-RO" sz="2000" b="1"/>
                    <a:t> RON </a:t>
                  </a:r>
                  <a:endParaRPr lang="en-US" sz="2000" b="1"/>
                </a:p>
              </c:rich>
            </c:tx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41056415418367"/>
          <c:y val="2.5651509888493365E-2"/>
          <c:w val="0.70192090543955776"/>
          <c:h val="8.87195886916311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0.28656</cdr:x>
      <cdr:y>0.20497</cdr:y>
    </cdr:from>
    <cdr:to>
      <cdr:x>0.61789</cdr:x>
      <cdr:y>0.20497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770D90F4-E1FA-7478-7D20-78CC76E07207}"/>
            </a:ext>
          </a:extLst>
        </cdr:cNvPr>
        <cdr:cNvCxnSpPr/>
      </cdr:nvCxnSpPr>
      <cdr:spPr>
        <a:xfrm xmlns:a="http://schemas.openxmlformats.org/drawingml/2006/main">
          <a:off x="2804615" y="1174763"/>
          <a:ext cx="3242820" cy="0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0070C0"/>
          </a:solidFill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0.39159</cdr:x>
      <cdr:y>0.15306</cdr:y>
    </cdr:from>
    <cdr:to>
      <cdr:x>0.49468</cdr:x>
      <cdr:y>0.20245</cdr:y>
    </cdr:to>
    <cdr:sp macro="" textlink="">
      <cdr:nvSpPr>
        <cdr:cNvPr id="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32559" y="877282"/>
          <a:ext cx="1008968" cy="2830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lnSpc>
              <a:spcPct val="106000"/>
            </a:lnSpc>
            <a:spcBef>
              <a:spcPts val="0"/>
            </a:spcBef>
            <a:spcAft>
              <a:spcPts val="800"/>
            </a:spcAft>
          </a:pPr>
          <a:r>
            <a:rPr lang="en-US" sz="1200" b="1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PNCDI II</a:t>
          </a:r>
        </a:p>
      </cdr:txBody>
    </cdr:sp>
  </cdr:relSizeAnchor>
  <cdr:relSizeAnchor xmlns:cdr="http://schemas.openxmlformats.org/drawingml/2006/chartDrawing">
    <cdr:from>
      <cdr:x>0.58567</cdr:x>
      <cdr:y>0.19125</cdr:y>
    </cdr:from>
    <cdr:to>
      <cdr:x>0.88036</cdr:x>
      <cdr:y>0.19125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B9397953-E59F-5672-6F63-7FADB05C8238}"/>
            </a:ext>
          </a:extLst>
        </cdr:cNvPr>
        <cdr:cNvCxnSpPr/>
      </cdr:nvCxnSpPr>
      <cdr:spPr>
        <a:xfrm xmlns:a="http://schemas.openxmlformats.org/drawingml/2006/main">
          <a:off x="5732060" y="1096148"/>
          <a:ext cx="2884209" cy="0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C00000"/>
          </a:solidFill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0.65672</cdr:x>
      <cdr:y>0.14084</cdr:y>
    </cdr:from>
    <cdr:to>
      <cdr:x>0.75981</cdr:x>
      <cdr:y>0.19023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427497" y="807245"/>
          <a:ext cx="1008994" cy="2830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lnSpc>
              <a:spcPct val="106000"/>
            </a:lnSpc>
            <a:spcBef>
              <a:spcPts val="0"/>
            </a:spcBef>
            <a:spcAft>
              <a:spcPts val="800"/>
            </a:spcAft>
          </a:pPr>
          <a:r>
            <a:rPr lang="en-US" sz="1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PNCDI III</a:t>
          </a:r>
        </a:p>
      </cdr:txBody>
    </cdr:sp>
  </cdr:relSizeAnchor>
  <cdr:relSizeAnchor xmlns:cdr="http://schemas.openxmlformats.org/drawingml/2006/chartDrawing">
    <cdr:from>
      <cdr:x>0.81595</cdr:x>
      <cdr:y>0.16047</cdr:y>
    </cdr:from>
    <cdr:to>
      <cdr:x>0.98137</cdr:x>
      <cdr:y>0.16047</cdr:y>
    </cdr:to>
    <cdr:cxnSp macro="">
      <cdr:nvCxnSpPr>
        <cdr:cNvPr id="8" name="Straight Arrow Connector 7">
          <a:extLst xmlns:a="http://schemas.openxmlformats.org/drawingml/2006/main">
            <a:ext uri="{FF2B5EF4-FFF2-40B4-BE49-F238E27FC236}">
              <a16:creationId xmlns:a16="http://schemas.microsoft.com/office/drawing/2014/main" id="{7F7A583B-7946-9386-5318-4471F0BCAD49}"/>
            </a:ext>
          </a:extLst>
        </cdr:cNvPr>
        <cdr:cNvCxnSpPr/>
      </cdr:nvCxnSpPr>
      <cdr:spPr>
        <a:xfrm xmlns:a="http://schemas.openxmlformats.org/drawingml/2006/main">
          <a:off x="9459543" y="1027917"/>
          <a:ext cx="1917721" cy="0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00B050"/>
          </a:solidFill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0.80737</cdr:x>
      <cdr:y>0.11875</cdr:y>
    </cdr:from>
    <cdr:to>
      <cdr:x>0.91047</cdr:x>
      <cdr:y>0.16537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901896" y="680636"/>
          <a:ext cx="1009087" cy="267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lnSpc>
              <a:spcPct val="106000"/>
            </a:lnSpc>
            <a:spcBef>
              <a:spcPts val="0"/>
            </a:spcBef>
            <a:spcAft>
              <a:spcPts val="800"/>
            </a:spcAft>
          </a:pPr>
          <a:r>
            <a:rPr lang="en-US" sz="1100" b="1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PNCDI IV</a:t>
          </a:r>
        </a:p>
      </cdr:txBody>
    </cdr:sp>
  </cdr:relSizeAnchor>
  <cdr:relSizeAnchor xmlns:cdr="http://schemas.openxmlformats.org/drawingml/2006/chartDrawing">
    <cdr:from>
      <cdr:x>0.22172</cdr:x>
      <cdr:y>0.23567</cdr:y>
    </cdr:from>
    <cdr:to>
      <cdr:x>0.35517</cdr:x>
      <cdr:y>0.23567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D386B096-6396-1C5C-D04E-E339BFA5E76E}"/>
            </a:ext>
          </a:extLst>
        </cdr:cNvPr>
        <cdr:cNvCxnSpPr/>
      </cdr:nvCxnSpPr>
      <cdr:spPr>
        <a:xfrm xmlns:a="http://schemas.openxmlformats.org/drawingml/2006/main">
          <a:off x="2169994" y="1350724"/>
          <a:ext cx="1306145" cy="0"/>
        </a:xfrm>
        <a:prstGeom xmlns:a="http://schemas.openxmlformats.org/drawingml/2006/main" prst="straightConnector1">
          <a:avLst/>
        </a:prstGeom>
        <a:ln xmlns:a="http://schemas.openxmlformats.org/drawingml/2006/main" w="28575">
          <a:solidFill>
            <a:srgbClr val="7030A0"/>
          </a:solidFill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0.21519</cdr:x>
      <cdr:y>0.18825</cdr:y>
    </cdr:from>
    <cdr:to>
      <cdr:x>0.31829</cdr:x>
      <cdr:y>0.23764</cdr:y>
    </cdr:to>
    <cdr:sp macro="" textlink="">
      <cdr:nvSpPr>
        <cdr:cNvPr id="1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106146" y="1078984"/>
          <a:ext cx="1009066" cy="2830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lnSpc>
              <a:spcPct val="106000"/>
            </a:lnSpc>
            <a:spcBef>
              <a:spcPts val="0"/>
            </a:spcBef>
            <a:spcAft>
              <a:spcPts val="800"/>
            </a:spcAft>
          </a:pPr>
          <a:r>
            <a:rPr lang="en-US" sz="1200" b="1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CE</a:t>
          </a:r>
          <a:r>
            <a:rPr lang="ro-RO" sz="1200" b="1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EX</a:t>
          </a:r>
          <a:endParaRPr lang="en-US" sz="1200" b="1">
            <a:solidFill>
              <a:srgbClr val="7030A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0.05857</cdr:x>
      <cdr:y>0.27836</cdr:y>
    </cdr:from>
    <cdr:to>
      <cdr:x>0.35489</cdr:x>
      <cdr:y>0.27836</cdr:y>
    </cdr:to>
    <cdr:cxnSp macro="">
      <cdr:nvCxnSpPr>
        <cdr:cNvPr id="14" name="Straight Arrow Connector 13">
          <a:extLst xmlns:a="http://schemas.openxmlformats.org/drawingml/2006/main">
            <a:ext uri="{FF2B5EF4-FFF2-40B4-BE49-F238E27FC236}">
              <a16:creationId xmlns:a16="http://schemas.microsoft.com/office/drawing/2014/main" id="{684AFB94-E0A7-67DF-07C0-4D2F524F8D58}"/>
            </a:ext>
          </a:extLst>
        </cdr:cNvPr>
        <cdr:cNvCxnSpPr/>
      </cdr:nvCxnSpPr>
      <cdr:spPr>
        <a:xfrm xmlns:a="http://schemas.openxmlformats.org/drawingml/2006/main">
          <a:off x="573206" y="1595423"/>
          <a:ext cx="2900149" cy="0"/>
        </a:xfrm>
        <a:prstGeom xmlns:a="http://schemas.openxmlformats.org/drawingml/2006/main" prst="straightConnector1">
          <a:avLst/>
        </a:prstGeom>
        <a:ln xmlns:a="http://schemas.openxmlformats.org/drawingml/2006/main" w="28575"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0.11909</cdr:x>
      <cdr:y>0.23327</cdr:y>
    </cdr:from>
    <cdr:to>
      <cdr:x>0.22218</cdr:x>
      <cdr:y>0.28267</cdr:y>
    </cdr:to>
    <cdr:sp macro="" textlink="">
      <cdr:nvSpPr>
        <cdr:cNvPr id="1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65536" y="1337007"/>
          <a:ext cx="1008968" cy="2831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lnSpc>
              <a:spcPct val="106000"/>
            </a:lnSpc>
            <a:spcBef>
              <a:spcPts val="0"/>
            </a:spcBef>
            <a:spcAft>
              <a:spcPts val="800"/>
            </a:spcAft>
          </a:pPr>
          <a:r>
            <a:rPr lang="en-US" sz="1200" b="1"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PNCDI I</a:t>
          </a:r>
        </a:p>
      </cdr:txBody>
    </cdr:sp>
  </cdr:relSizeAnchor>
  <cdr:relSizeAnchor xmlns:cdr="http://schemas.openxmlformats.org/drawingml/2006/chartDrawing">
    <cdr:from>
      <cdr:x>0.09205</cdr:x>
      <cdr:y>0.55966</cdr:y>
    </cdr:from>
    <cdr:to>
      <cdr:x>0.27661</cdr:x>
      <cdr:y>0.55966</cdr:y>
    </cdr:to>
    <cdr:cxnSp macro="">
      <cdr:nvCxnSpPr>
        <cdr:cNvPr id="16" name="Straight Arrow Connector 15">
          <a:extLst xmlns:a="http://schemas.openxmlformats.org/drawingml/2006/main">
            <a:ext uri="{FF2B5EF4-FFF2-40B4-BE49-F238E27FC236}">
              <a16:creationId xmlns:a16="http://schemas.microsoft.com/office/drawing/2014/main" id="{0FF0C683-B057-DB10-8C63-6EB52E6B83CE}"/>
            </a:ext>
          </a:extLst>
        </cdr:cNvPr>
        <cdr:cNvCxnSpPr/>
      </cdr:nvCxnSpPr>
      <cdr:spPr>
        <a:xfrm xmlns:a="http://schemas.openxmlformats.org/drawingml/2006/main">
          <a:off x="900928" y="3207716"/>
          <a:ext cx="1806289" cy="0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0.14621</cdr:x>
      <cdr:y>0.51457</cdr:y>
    </cdr:from>
    <cdr:to>
      <cdr:x>0.2855</cdr:x>
      <cdr:y>0.56119</cdr:y>
    </cdr:to>
    <cdr:sp macro="" textlink="">
      <cdr:nvSpPr>
        <cdr:cNvPr id="1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431008" y="2949282"/>
          <a:ext cx="1363276" cy="267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lnSpc>
              <a:spcPct val="106000"/>
            </a:lnSpc>
            <a:spcBef>
              <a:spcPts val="0"/>
            </a:spcBef>
            <a:spcAft>
              <a:spcPts val="800"/>
            </a:spcAft>
          </a:pPr>
          <a:r>
            <a:rPr lang="en-US" sz="1100" b="1"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CERES</a:t>
          </a:r>
        </a:p>
      </cdr:txBody>
    </cdr:sp>
  </cdr:relSizeAnchor>
  <cdr:relSizeAnchor xmlns:cdr="http://schemas.openxmlformats.org/drawingml/2006/chartDrawing">
    <cdr:from>
      <cdr:x>0.05911</cdr:x>
      <cdr:y>0.65739</cdr:y>
    </cdr:from>
    <cdr:to>
      <cdr:x>0.35349</cdr:x>
      <cdr:y>0.65739</cdr:y>
    </cdr:to>
    <cdr:cxnSp macro="">
      <cdr:nvCxnSpPr>
        <cdr:cNvPr id="18" name="Straight Arrow Connector 17">
          <a:extLst xmlns:a="http://schemas.openxmlformats.org/drawingml/2006/main">
            <a:ext uri="{FF2B5EF4-FFF2-40B4-BE49-F238E27FC236}">
              <a16:creationId xmlns:a16="http://schemas.microsoft.com/office/drawing/2014/main" id="{64B50143-9939-722E-FBA2-F1D7F2BE2F6D}"/>
            </a:ext>
          </a:extLst>
        </cdr:cNvPr>
        <cdr:cNvCxnSpPr/>
      </cdr:nvCxnSpPr>
      <cdr:spPr>
        <a:xfrm xmlns:a="http://schemas.openxmlformats.org/drawingml/2006/main">
          <a:off x="578525" y="3767837"/>
          <a:ext cx="2881183" cy="0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triangle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0.14754</cdr:x>
      <cdr:y>0.6158</cdr:y>
    </cdr:from>
    <cdr:to>
      <cdr:x>0.23034</cdr:x>
      <cdr:y>0.66614</cdr:y>
    </cdr:to>
    <cdr:sp macro="" textlink="">
      <cdr:nvSpPr>
        <cdr:cNvPr id="2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296144" y="3231649"/>
          <a:ext cx="727417" cy="2641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/>
        <a:p xmlns:a="http://schemas.openxmlformats.org/drawingml/2006/main">
          <a:pPr marL="0" marR="0">
            <a:lnSpc>
              <a:spcPct val="106000"/>
            </a:lnSpc>
            <a:spcAft>
              <a:spcPts val="800"/>
            </a:spcAft>
          </a:pPr>
          <a:r>
            <a:rPr lang="ro-RO" sz="1100" b="1" dirty="0">
              <a:solidFill>
                <a:srgbClr val="ED7D3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CORINT</a:t>
          </a:r>
          <a:endParaRPr lang="en-US" sz="11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0.05499</cdr:x>
      <cdr:y>0.65577</cdr:y>
    </cdr:from>
    <cdr:to>
      <cdr:x>0.16415</cdr:x>
      <cdr:y>0.6996</cdr:y>
    </cdr:to>
    <cdr:sp macro="" textlink="">
      <cdr:nvSpPr>
        <cdr:cNvPr id="2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38226" y="3758571"/>
          <a:ext cx="1068396" cy="2512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lnSpc>
              <a:spcPct val="106000"/>
            </a:lnSpc>
            <a:spcBef>
              <a:spcPts val="0"/>
            </a:spcBef>
            <a:spcAft>
              <a:spcPts val="800"/>
            </a:spcAft>
          </a:pPr>
          <a:r>
            <a:rPr lang="ro-RO" sz="1000" b="1">
              <a:solidFill>
                <a:srgbClr val="ED7D3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EURATOM</a:t>
          </a:r>
          <a:endParaRPr lang="en-US" sz="1000" b="1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0.33472</cdr:x>
      <cdr:y>0.63705</cdr:y>
    </cdr:from>
    <cdr:to>
      <cdr:x>0.58814</cdr:x>
      <cdr:y>0.63705</cdr:y>
    </cdr:to>
    <cdr:cxnSp macro="">
      <cdr:nvCxnSpPr>
        <cdr:cNvPr id="22" name="Straight Arrow Connector 21">
          <a:extLst xmlns:a="http://schemas.openxmlformats.org/drawingml/2006/main">
            <a:ext uri="{FF2B5EF4-FFF2-40B4-BE49-F238E27FC236}">
              <a16:creationId xmlns:a16="http://schemas.microsoft.com/office/drawing/2014/main" id="{35BBC029-92CD-7DB5-52D7-A32120E99625}"/>
            </a:ext>
          </a:extLst>
        </cdr:cNvPr>
        <cdr:cNvCxnSpPr/>
      </cdr:nvCxnSpPr>
      <cdr:spPr>
        <a:xfrm xmlns:a="http://schemas.openxmlformats.org/drawingml/2006/main">
          <a:off x="3275974" y="3651277"/>
          <a:ext cx="2480340" cy="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accent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0.3259</cdr:x>
      <cdr:y>0.62104</cdr:y>
    </cdr:from>
    <cdr:to>
      <cdr:x>0.34108</cdr:x>
      <cdr:y>0.64497</cdr:y>
    </cdr:to>
    <cdr:sp macro="" textlink="">
      <cdr:nvSpPr>
        <cdr:cNvPr id="23" name="Multiplication Sign 22"/>
        <cdr:cNvSpPr/>
      </cdr:nvSpPr>
      <cdr:spPr>
        <a:xfrm xmlns:a="http://schemas.openxmlformats.org/drawingml/2006/main">
          <a:off x="3189693" y="3559499"/>
          <a:ext cx="148590" cy="137160"/>
        </a:xfrm>
        <a:prstGeom xmlns:a="http://schemas.openxmlformats.org/drawingml/2006/main" prst="mathMultiply">
          <a:avLst/>
        </a:prstGeom>
        <a:ln xmlns:a="http://schemas.openxmlformats.org/drawingml/2006/main" w="3175"/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0.37756</cdr:x>
      <cdr:y>0.59316</cdr:y>
    </cdr:from>
    <cdr:to>
      <cdr:x>0.53935</cdr:x>
      <cdr:y>0.63978</cdr:y>
    </cdr:to>
    <cdr:sp macro="" textlink="">
      <cdr:nvSpPr>
        <cdr:cNvPr id="2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695254" y="3399702"/>
          <a:ext cx="1583480" cy="26720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algn="ctr">
            <a:lnSpc>
              <a:spcPct val="106000"/>
            </a:lnSpc>
            <a:spcBef>
              <a:spcPts val="0"/>
            </a:spcBef>
            <a:spcAft>
              <a:spcPts val="800"/>
            </a:spcAft>
          </a:pPr>
          <a:r>
            <a:rPr lang="ro-RO" sz="1100" b="1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</a:t>
          </a:r>
          <a:r>
            <a:rPr lang="en-US" sz="1100" b="1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APACIT</a:t>
          </a:r>
          <a:r>
            <a:rPr lang="ro-RO" sz="1100" b="1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ĂȚI</a:t>
          </a:r>
          <a:endParaRPr lang="en-US" sz="1100" b="1">
            <a:solidFill>
              <a:srgbClr val="0070C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0.38073</cdr:x>
      <cdr:y>0.63125</cdr:y>
    </cdr:from>
    <cdr:to>
      <cdr:x>0.44911</cdr:x>
      <cdr:y>0.67528</cdr:y>
    </cdr:to>
    <cdr:sp macro="" textlink="">
      <cdr:nvSpPr>
        <cdr:cNvPr id="2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726264" y="3618022"/>
          <a:ext cx="669253" cy="25235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lnSpc>
              <a:spcPct val="107000"/>
            </a:lnSpc>
            <a:spcBef>
              <a:spcPts val="0"/>
            </a:spcBef>
            <a:spcAft>
              <a:spcPts val="800"/>
            </a:spcAft>
          </a:pPr>
          <a:r>
            <a:rPr lang="ro-RO" sz="1000" b="1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CEA</a:t>
          </a:r>
          <a:endParaRPr lang="en-US" sz="1000" b="1">
            <a:solidFill>
              <a:srgbClr val="0070C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0.38144</cdr:x>
      <cdr:y>0.65631</cdr:y>
    </cdr:from>
    <cdr:to>
      <cdr:x>0.44981</cdr:x>
      <cdr:y>0.70034</cdr:y>
    </cdr:to>
    <cdr:sp macro="" textlink="">
      <cdr:nvSpPr>
        <cdr:cNvPr id="26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733212" y="3761653"/>
          <a:ext cx="669155" cy="25235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lnSpc>
              <a:spcPct val="107000"/>
            </a:lnSpc>
            <a:spcBef>
              <a:spcPts val="0"/>
            </a:spcBef>
            <a:spcAft>
              <a:spcPts val="800"/>
            </a:spcAft>
          </a:pPr>
          <a:r>
            <a:rPr lang="ro-RO" sz="1000" b="1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F4E</a:t>
          </a:r>
          <a:endParaRPr lang="en-US" sz="1000" b="1">
            <a:solidFill>
              <a:srgbClr val="0070C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0.41306</cdr:x>
      <cdr:y>0.63122</cdr:y>
    </cdr:from>
    <cdr:to>
      <cdr:x>0.48145</cdr:x>
      <cdr:y>0.67525</cdr:y>
    </cdr:to>
    <cdr:sp macro="" textlink="">
      <cdr:nvSpPr>
        <cdr:cNvPr id="27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042702" y="3617847"/>
          <a:ext cx="669350" cy="25235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lnSpc>
              <a:spcPct val="107000"/>
            </a:lnSpc>
            <a:spcBef>
              <a:spcPts val="0"/>
            </a:spcBef>
            <a:spcAft>
              <a:spcPts val="800"/>
            </a:spcAft>
          </a:pPr>
          <a:r>
            <a:rPr lang="ro-RO" sz="1000" b="1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CERN</a:t>
          </a:r>
          <a:endParaRPr lang="en-US" sz="1000" b="1">
            <a:solidFill>
              <a:srgbClr val="0070C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0.51084</cdr:x>
      <cdr:y>0.62611</cdr:y>
    </cdr:from>
    <cdr:to>
      <cdr:x>0.57923</cdr:x>
      <cdr:y>0.67014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999759" y="3588549"/>
          <a:ext cx="669350" cy="25235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lnSpc>
              <a:spcPct val="107000"/>
            </a:lnSpc>
            <a:spcBef>
              <a:spcPts val="0"/>
            </a:spcBef>
            <a:spcAft>
              <a:spcPts val="800"/>
            </a:spcAft>
          </a:pPr>
          <a:r>
            <a:rPr lang="ro-RO" sz="1000" b="1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ELI</a:t>
          </a:r>
          <a:endParaRPr lang="en-US" sz="1000" b="1">
            <a:solidFill>
              <a:srgbClr val="0070C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0.51131</cdr:x>
      <cdr:y>0.6593</cdr:y>
    </cdr:from>
    <cdr:to>
      <cdr:x>0.5797</cdr:x>
      <cdr:y>0.70333</cdr:y>
    </cdr:to>
    <cdr:sp macro="" textlink="">
      <cdr:nvSpPr>
        <cdr:cNvPr id="29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004332" y="3778799"/>
          <a:ext cx="669350" cy="25235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lnSpc>
              <a:spcPct val="107000"/>
            </a:lnSpc>
            <a:spcBef>
              <a:spcPts val="0"/>
            </a:spcBef>
            <a:spcAft>
              <a:spcPts val="800"/>
            </a:spcAft>
          </a:pPr>
          <a:r>
            <a:rPr lang="ro-RO" sz="1000" b="1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FAIR</a:t>
          </a:r>
          <a:endParaRPr lang="en-US" sz="1000" b="1">
            <a:solidFill>
              <a:srgbClr val="0070C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0.53407</cdr:x>
      <cdr:y>0.53338</cdr:y>
    </cdr:from>
    <cdr:to>
      <cdr:x>0.56824</cdr:x>
      <cdr:y>0.61554</cdr:y>
    </cdr:to>
    <cdr:cxnSp macro="">
      <cdr:nvCxnSpPr>
        <cdr:cNvPr id="30" name="Straight Arrow Connector 29">
          <a:extLst xmlns:a="http://schemas.openxmlformats.org/drawingml/2006/main">
            <a:ext uri="{FF2B5EF4-FFF2-40B4-BE49-F238E27FC236}">
              <a16:creationId xmlns:a16="http://schemas.microsoft.com/office/drawing/2014/main" id="{747C3243-E918-02D1-C9FB-7C71B173D048}"/>
            </a:ext>
          </a:extLst>
        </cdr:cNvPr>
        <cdr:cNvCxnSpPr/>
      </cdr:nvCxnSpPr>
      <cdr:spPr>
        <a:xfrm xmlns:a="http://schemas.openxmlformats.org/drawingml/2006/main" flipV="1">
          <a:off x="5227093" y="3057099"/>
          <a:ext cx="334370" cy="470847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C00000"/>
          </a:solidFill>
          <a:prstDash val="dash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0.58549</cdr:x>
      <cdr:y>0.44136</cdr:y>
    </cdr:from>
    <cdr:to>
      <cdr:x>0.84991</cdr:x>
      <cdr:y>0.44136</cdr:y>
    </cdr:to>
    <cdr:cxnSp macro="">
      <cdr:nvCxnSpPr>
        <cdr:cNvPr id="31" name="Straight Arrow Connector 30">
          <a:extLst xmlns:a="http://schemas.openxmlformats.org/drawingml/2006/main">
            <a:ext uri="{FF2B5EF4-FFF2-40B4-BE49-F238E27FC236}">
              <a16:creationId xmlns:a16="http://schemas.microsoft.com/office/drawing/2014/main" id="{0DFCF09C-42F0-38E3-B53A-572728CAB522}"/>
            </a:ext>
          </a:extLst>
        </cdr:cNvPr>
        <cdr:cNvCxnSpPr/>
      </cdr:nvCxnSpPr>
      <cdr:spPr>
        <a:xfrm xmlns:a="http://schemas.openxmlformats.org/drawingml/2006/main">
          <a:off x="5730383" y="2529684"/>
          <a:ext cx="2587928" cy="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C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0.58169</cdr:x>
      <cdr:y>0.43748</cdr:y>
    </cdr:from>
    <cdr:to>
      <cdr:x>0.65008</cdr:x>
      <cdr:y>0.48151</cdr:y>
    </cdr:to>
    <cdr:sp macro="" textlink="">
      <cdr:nvSpPr>
        <cdr:cNvPr id="3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693181" y="2507397"/>
          <a:ext cx="669350" cy="25235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lnSpc>
              <a:spcPct val="107000"/>
            </a:lnSpc>
            <a:spcBef>
              <a:spcPts val="0"/>
            </a:spcBef>
            <a:spcAft>
              <a:spcPts val="800"/>
            </a:spcAft>
          </a:pPr>
          <a:r>
            <a:rPr lang="ro-RO" sz="1000" b="1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AUF</a:t>
          </a:r>
          <a:endParaRPr lang="en-US" sz="1000" b="1">
            <a:solidFill>
              <a:srgbClr val="C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0.58627</cdr:x>
      <cdr:y>0.49156</cdr:y>
    </cdr:from>
    <cdr:to>
      <cdr:x>0.84433</cdr:x>
      <cdr:y>0.49156</cdr:y>
    </cdr:to>
    <cdr:cxnSp macro="">
      <cdr:nvCxnSpPr>
        <cdr:cNvPr id="33" name="Straight Arrow Connector 32">
          <a:extLst xmlns:a="http://schemas.openxmlformats.org/drawingml/2006/main">
            <a:ext uri="{FF2B5EF4-FFF2-40B4-BE49-F238E27FC236}">
              <a16:creationId xmlns:a16="http://schemas.microsoft.com/office/drawing/2014/main" id="{4A47D6EC-3B8A-FD68-2A50-299B077034D5}"/>
            </a:ext>
          </a:extLst>
        </cdr:cNvPr>
        <cdr:cNvCxnSpPr/>
      </cdr:nvCxnSpPr>
      <cdr:spPr>
        <a:xfrm xmlns:a="http://schemas.openxmlformats.org/drawingml/2006/main">
          <a:off x="5737991" y="2817361"/>
          <a:ext cx="2525729" cy="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C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0.5855</cdr:x>
      <cdr:y>0.5312</cdr:y>
    </cdr:from>
    <cdr:to>
      <cdr:x>0.87222</cdr:x>
      <cdr:y>0.5312</cdr:y>
    </cdr:to>
    <cdr:cxnSp macro="">
      <cdr:nvCxnSpPr>
        <cdr:cNvPr id="34" name="Straight Arrow Connector 33">
          <a:extLst xmlns:a="http://schemas.openxmlformats.org/drawingml/2006/main">
            <a:ext uri="{FF2B5EF4-FFF2-40B4-BE49-F238E27FC236}">
              <a16:creationId xmlns:a16="http://schemas.microsoft.com/office/drawing/2014/main" id="{E8AB81A4-62C4-A39A-0957-C19AD94A8304}"/>
            </a:ext>
          </a:extLst>
        </cdr:cNvPr>
        <cdr:cNvCxnSpPr/>
      </cdr:nvCxnSpPr>
      <cdr:spPr>
        <a:xfrm xmlns:a="http://schemas.openxmlformats.org/drawingml/2006/main">
          <a:off x="5730481" y="3044602"/>
          <a:ext cx="2806194" cy="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C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0.57224</cdr:x>
      <cdr:y>0.49074</cdr:y>
    </cdr:from>
    <cdr:to>
      <cdr:x>0.57775</cdr:x>
      <cdr:y>0.56566</cdr:y>
    </cdr:to>
    <cdr:sp macro="" textlink="">
      <cdr:nvSpPr>
        <cdr:cNvPr id="35" name="Left Brace 34"/>
        <cdr:cNvSpPr/>
      </cdr:nvSpPr>
      <cdr:spPr>
        <a:xfrm xmlns:a="http://schemas.openxmlformats.org/drawingml/2006/main">
          <a:off x="5600632" y="2812661"/>
          <a:ext cx="53927" cy="429405"/>
        </a:xfrm>
        <a:prstGeom xmlns:a="http://schemas.openxmlformats.org/drawingml/2006/main" prst="leftBrace">
          <a:avLst/>
        </a:prstGeom>
        <a:ln xmlns:a="http://schemas.openxmlformats.org/drawingml/2006/main" w="12700">
          <a:solidFill>
            <a:srgbClr val="C0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0.68252</cdr:x>
      <cdr:y>0.40007</cdr:y>
    </cdr:from>
    <cdr:to>
      <cdr:x>0.72951</cdr:x>
      <cdr:y>0.44395</cdr:y>
    </cdr:to>
    <cdr:sp macro="" textlink="">
      <cdr:nvSpPr>
        <cdr:cNvPr id="3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995920" y="2099517"/>
          <a:ext cx="412791" cy="23027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noAutofit/>
        </a:bodyPr>
        <a:lstStyle xmlns:a="http://schemas.openxmlformats.org/drawingml/2006/main"/>
        <a:p xmlns:a="http://schemas.openxmlformats.org/drawingml/2006/main">
          <a:pPr marL="0" marR="0">
            <a:lnSpc>
              <a:spcPct val="106000"/>
            </a:lnSpc>
            <a:spcAft>
              <a:spcPts val="800"/>
            </a:spcAft>
          </a:pPr>
          <a:r>
            <a:rPr lang="ro-RO" sz="1100" b="1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3.1</a:t>
          </a:r>
          <a:endParaRPr lang="en-US" sz="110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0.68194</cdr:x>
      <cdr:y>0.44191</cdr:y>
    </cdr:from>
    <cdr:to>
      <cdr:x>0.75033</cdr:x>
      <cdr:y>0.48714</cdr:y>
    </cdr:to>
    <cdr:sp macro="" textlink="">
      <cdr:nvSpPr>
        <cdr:cNvPr id="3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74277" y="2532818"/>
          <a:ext cx="669350" cy="25923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lnSpc>
              <a:spcPct val="106000"/>
            </a:lnSpc>
            <a:spcBef>
              <a:spcPts val="0"/>
            </a:spcBef>
            <a:spcAft>
              <a:spcPts val="800"/>
            </a:spcAft>
          </a:pPr>
          <a:r>
            <a:rPr lang="ro-RO" sz="105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5.1</a:t>
          </a:r>
          <a:endParaRPr lang="en-US" sz="105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0.68209</cdr:x>
      <cdr:y>0.48906</cdr:y>
    </cdr:from>
    <cdr:to>
      <cdr:x>0.75047</cdr:x>
      <cdr:y>0.55576</cdr:y>
    </cdr:to>
    <cdr:sp macro="" textlink="">
      <cdr:nvSpPr>
        <cdr:cNvPr id="3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675745" y="2803075"/>
          <a:ext cx="669252" cy="3822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/>
        <a:p xmlns:a="http://schemas.openxmlformats.org/drawingml/2006/main">
          <a:pPr marL="0" marR="0">
            <a:lnSpc>
              <a:spcPct val="105000"/>
            </a:lnSpc>
            <a:spcAft>
              <a:spcPts val="800"/>
            </a:spcAft>
          </a:pPr>
          <a:r>
            <a:rPr lang="ro-RO" sz="1100" b="1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5.2</a:t>
          </a:r>
          <a:endParaRPr lang="en-US" sz="110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0.58145</cdr:x>
      <cdr:y>0.53139</cdr:y>
    </cdr:from>
    <cdr:to>
      <cdr:x>0.77949</cdr:x>
      <cdr:y>0.57543</cdr:y>
    </cdr:to>
    <cdr:sp macro="" textlink="">
      <cdr:nvSpPr>
        <cdr:cNvPr id="39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690761" y="3045651"/>
          <a:ext cx="1938268" cy="2524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lnSpc>
              <a:spcPct val="107000"/>
            </a:lnSpc>
            <a:spcBef>
              <a:spcPts val="0"/>
            </a:spcBef>
            <a:spcAft>
              <a:spcPts val="800"/>
            </a:spcAft>
          </a:pPr>
          <a:r>
            <a:rPr lang="en-US" sz="1000" b="1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EURATOM, CERN,</a:t>
          </a:r>
          <a:r>
            <a:rPr lang="en-US" sz="1000" b="1" baseline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 FAIR, .....</a:t>
          </a:r>
          <a:endParaRPr lang="en-US" sz="1000" b="1">
            <a:solidFill>
              <a:srgbClr val="C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0.58382</cdr:x>
      <cdr:y>0.4897</cdr:y>
    </cdr:from>
    <cdr:to>
      <cdr:x>0.6522</cdr:x>
      <cdr:y>0.53373</cdr:y>
    </cdr:to>
    <cdr:sp macro="" textlink="">
      <cdr:nvSpPr>
        <cdr:cNvPr id="40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713973" y="2806707"/>
          <a:ext cx="669253" cy="25235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lnSpc>
              <a:spcPct val="107000"/>
            </a:lnSpc>
            <a:spcBef>
              <a:spcPts val="0"/>
            </a:spcBef>
            <a:spcAft>
              <a:spcPts val="800"/>
            </a:spcAft>
          </a:pPr>
          <a:r>
            <a:rPr lang="en-US" sz="1000" b="1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ELI</a:t>
          </a:r>
        </a:p>
      </cdr:txBody>
    </cdr:sp>
  </cdr:relSizeAnchor>
  <cdr:relSizeAnchor xmlns:cdr="http://schemas.openxmlformats.org/drawingml/2006/chartDrawing">
    <cdr:from>
      <cdr:x>0.84762</cdr:x>
      <cdr:y>0.4436</cdr:y>
    </cdr:from>
    <cdr:to>
      <cdr:x>0.9775</cdr:x>
      <cdr:y>0.4436</cdr:y>
    </cdr:to>
    <cdr:cxnSp macro="">
      <cdr:nvCxnSpPr>
        <cdr:cNvPr id="41" name="Straight Arrow Connector 40">
          <a:extLst xmlns:a="http://schemas.openxmlformats.org/drawingml/2006/main">
            <a:ext uri="{FF2B5EF4-FFF2-40B4-BE49-F238E27FC236}">
              <a16:creationId xmlns:a16="http://schemas.microsoft.com/office/drawing/2014/main" id="{614136AC-CE89-46CE-C054-298CCE1D11ED}"/>
            </a:ext>
          </a:extLst>
        </cdr:cNvPr>
        <cdr:cNvCxnSpPr/>
      </cdr:nvCxnSpPr>
      <cdr:spPr>
        <a:xfrm xmlns:a="http://schemas.openxmlformats.org/drawingml/2006/main">
          <a:off x="8295857" y="2542521"/>
          <a:ext cx="1271224" cy="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00B05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0.83736</cdr:x>
      <cdr:y>0.4826</cdr:y>
    </cdr:from>
    <cdr:to>
      <cdr:x>0.97947</cdr:x>
      <cdr:y>0.4826</cdr:y>
    </cdr:to>
    <cdr:cxnSp macro="">
      <cdr:nvCxnSpPr>
        <cdr:cNvPr id="42" name="Straight Arrow Connector 41">
          <a:extLst xmlns:a="http://schemas.openxmlformats.org/drawingml/2006/main">
            <a:ext uri="{FF2B5EF4-FFF2-40B4-BE49-F238E27FC236}">
              <a16:creationId xmlns:a16="http://schemas.microsoft.com/office/drawing/2014/main" id="{84509A04-B6C5-1249-4211-F20EF40ACBEB}"/>
            </a:ext>
          </a:extLst>
        </cdr:cNvPr>
        <cdr:cNvCxnSpPr/>
      </cdr:nvCxnSpPr>
      <cdr:spPr>
        <a:xfrm xmlns:a="http://schemas.openxmlformats.org/drawingml/2006/main">
          <a:off x="8195481" y="2766044"/>
          <a:ext cx="1390842" cy="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00B05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0.90861</cdr:x>
      <cdr:y>0.52265</cdr:y>
    </cdr:from>
    <cdr:to>
      <cdr:x>0.97699</cdr:x>
      <cdr:y>0.58935</cdr:y>
    </cdr:to>
    <cdr:sp macro="" textlink="">
      <cdr:nvSpPr>
        <cdr:cNvPr id="4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533777" y="3347920"/>
          <a:ext cx="792749" cy="42725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/>
        <a:p xmlns:a="http://schemas.openxmlformats.org/drawingml/2006/main">
          <a:pPr marL="0" marR="0">
            <a:lnSpc>
              <a:spcPct val="105000"/>
            </a:lnSpc>
            <a:spcAft>
              <a:spcPts val="800"/>
            </a:spcAft>
          </a:pPr>
          <a:r>
            <a:rPr lang="ro-RO" sz="11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5.9.7</a:t>
          </a:r>
          <a:endParaRPr lang="en-US" sz="11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0.84934</cdr:x>
      <cdr:y>0.56273</cdr:y>
    </cdr:from>
    <cdr:to>
      <cdr:x>0.98029</cdr:x>
      <cdr:y>0.56273</cdr:y>
    </cdr:to>
    <cdr:cxnSp macro="">
      <cdr:nvCxnSpPr>
        <cdr:cNvPr id="44" name="Straight Arrow Connector 43">
          <a:extLst xmlns:a="http://schemas.openxmlformats.org/drawingml/2006/main">
            <a:ext uri="{FF2B5EF4-FFF2-40B4-BE49-F238E27FC236}">
              <a16:creationId xmlns:a16="http://schemas.microsoft.com/office/drawing/2014/main" id="{8BCB4C37-9C3E-6B27-7630-95702739FA01}"/>
            </a:ext>
          </a:extLst>
        </cdr:cNvPr>
        <cdr:cNvCxnSpPr/>
      </cdr:nvCxnSpPr>
      <cdr:spPr>
        <a:xfrm xmlns:a="http://schemas.openxmlformats.org/drawingml/2006/main">
          <a:off x="8312735" y="3225289"/>
          <a:ext cx="1281641" cy="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00B05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0.90984</cdr:x>
      <cdr:y>0.39363</cdr:y>
    </cdr:from>
    <cdr:to>
      <cdr:x>0.97823</cdr:x>
      <cdr:y>0.43864</cdr:y>
    </cdr:to>
    <cdr:sp macro="" textlink="">
      <cdr:nvSpPr>
        <cdr:cNvPr id="4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548037" y="2521462"/>
          <a:ext cx="792865" cy="2883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>
            <a:lnSpc>
              <a:spcPct val="105000"/>
            </a:lnSpc>
            <a:spcBef>
              <a:spcPts val="0"/>
            </a:spcBef>
            <a:spcAft>
              <a:spcPts val="800"/>
            </a:spcAft>
          </a:pPr>
          <a:r>
            <a:rPr lang="ro-RO" sz="105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5.8.3</a:t>
          </a:r>
          <a:endParaRPr lang="en-US" sz="105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0.90931</cdr:x>
      <cdr:y>0.44013</cdr:y>
    </cdr:from>
    <cdr:to>
      <cdr:x>0.97769</cdr:x>
      <cdr:y>0.50681</cdr:y>
    </cdr:to>
    <cdr:sp macro="" textlink="">
      <cdr:nvSpPr>
        <cdr:cNvPr id="4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541893" y="2819325"/>
          <a:ext cx="792749" cy="42713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/>
        <a:p xmlns:a="http://schemas.openxmlformats.org/drawingml/2006/main">
          <a:pPr marL="0" marR="0">
            <a:lnSpc>
              <a:spcPct val="105000"/>
            </a:lnSpc>
            <a:spcAft>
              <a:spcPts val="800"/>
            </a:spcAft>
          </a:pPr>
          <a:r>
            <a:rPr lang="ro-RO" sz="11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5.9.1</a:t>
          </a:r>
          <a:endParaRPr lang="en-US" sz="11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0.90791</cdr:x>
      <cdr:y>0.48233</cdr:y>
    </cdr:from>
    <cdr:to>
      <cdr:x>0.97629</cdr:x>
      <cdr:y>0.54903</cdr:y>
    </cdr:to>
    <cdr:sp macro="" textlink="">
      <cdr:nvSpPr>
        <cdr:cNvPr id="4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525662" y="3089644"/>
          <a:ext cx="792749" cy="42725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/>
        <a:p xmlns:a="http://schemas.openxmlformats.org/drawingml/2006/main">
          <a:pPr marL="0" marR="0">
            <a:lnSpc>
              <a:spcPct val="105000"/>
            </a:lnSpc>
            <a:spcAft>
              <a:spcPts val="800"/>
            </a:spcAft>
          </a:pPr>
          <a:r>
            <a:rPr lang="ro-RO" sz="1100" b="1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5.9.2</a:t>
          </a:r>
          <a:endParaRPr lang="en-US" sz="110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0.85591</cdr:x>
      <cdr:y>0.56159</cdr:y>
    </cdr:from>
    <cdr:to>
      <cdr:x>0.92429</cdr:x>
      <cdr:y>0.6254</cdr:y>
    </cdr:to>
    <cdr:sp macro="" textlink="">
      <cdr:nvSpPr>
        <cdr:cNvPr id="4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9177986" y="3597352"/>
          <a:ext cx="733247" cy="40874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rot="0" vert="horz" wrap="square" lIns="91440" tIns="45720" rIns="91440" bIns="45720" anchor="t" anchorCtr="0">
          <a:spAutoFit/>
        </a:bodyPr>
        <a:lstStyle xmlns:a="http://schemas.openxmlformats.org/drawingml/2006/main"/>
        <a:p xmlns:a="http://schemas.openxmlformats.org/drawingml/2006/main">
          <a:pPr marL="0" marR="0">
            <a:lnSpc>
              <a:spcPct val="105000"/>
            </a:lnSpc>
            <a:spcAft>
              <a:spcPts val="800"/>
            </a:spcAft>
          </a:pPr>
          <a:r>
            <a:rPr lang="ro-RO" sz="10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QT</a:t>
          </a:r>
          <a:endParaRPr lang="en-US" sz="1100" dirty="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0.83646</cdr:x>
      <cdr:y>0.5208</cdr:y>
    </cdr:from>
    <cdr:to>
      <cdr:x>0.98029</cdr:x>
      <cdr:y>0.5208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3D15DF97-D2B9-41BB-21D5-259B07A096B3}"/>
            </a:ext>
          </a:extLst>
        </cdr:cNvPr>
        <cdr:cNvCxnSpPr/>
      </cdr:nvCxnSpPr>
      <cdr:spPr>
        <a:xfrm xmlns:a="http://schemas.openxmlformats.org/drawingml/2006/main">
          <a:off x="8186603" y="2984965"/>
          <a:ext cx="1407773" cy="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00B05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4B680-89B9-4E01-A596-D0F8D0213625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93FD8-277D-4B31-A55E-304C7C17D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89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93FD8-277D-4B31-A55E-304C7C17D5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39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793FD8-277D-4B31-A55E-304C7C17D5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3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8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20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506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75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49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931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62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46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562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907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659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87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17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41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37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915" indent="0" algn="ctr">
              <a:buNone/>
              <a:defRPr/>
            </a:lvl2pPr>
            <a:lvl3pPr marL="913832" indent="0" algn="ctr">
              <a:buNone/>
              <a:defRPr/>
            </a:lvl3pPr>
            <a:lvl4pPr marL="1370748" indent="0" algn="ctr">
              <a:buNone/>
              <a:defRPr/>
            </a:lvl4pPr>
            <a:lvl5pPr marL="1827662" indent="0" algn="ctr">
              <a:buNone/>
              <a:defRPr/>
            </a:lvl5pPr>
            <a:lvl6pPr marL="2284579" indent="0" algn="ctr">
              <a:buNone/>
              <a:defRPr/>
            </a:lvl6pPr>
            <a:lvl7pPr marL="2741494" indent="0" algn="ctr">
              <a:buNone/>
              <a:defRPr/>
            </a:lvl7pPr>
            <a:lvl8pPr marL="3198408" indent="0" algn="ctr">
              <a:buNone/>
              <a:defRPr/>
            </a:lvl8pPr>
            <a:lvl9pPr marL="365532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B379FA-508E-49E5-BEE8-E6DB6168153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63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7652EF-8AF8-4284-AA47-FE1E9461E2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23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5" indent="0">
              <a:buNone/>
              <a:defRPr sz="1800"/>
            </a:lvl2pPr>
            <a:lvl3pPr marL="913832" indent="0">
              <a:buNone/>
              <a:defRPr sz="1600"/>
            </a:lvl3pPr>
            <a:lvl4pPr marL="1370748" indent="0">
              <a:buNone/>
              <a:defRPr sz="1400"/>
            </a:lvl4pPr>
            <a:lvl5pPr marL="1827662" indent="0">
              <a:buNone/>
              <a:defRPr sz="1400"/>
            </a:lvl5pPr>
            <a:lvl6pPr marL="2284579" indent="0">
              <a:buNone/>
              <a:defRPr sz="1400"/>
            </a:lvl6pPr>
            <a:lvl7pPr marL="2741494" indent="0">
              <a:buNone/>
              <a:defRPr sz="1400"/>
            </a:lvl7pPr>
            <a:lvl8pPr marL="3198408" indent="0">
              <a:buNone/>
              <a:defRPr sz="1400"/>
            </a:lvl8pPr>
            <a:lvl9pPr marL="365532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9D227B-63C6-4155-9B99-3B3D0E82CD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56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15EF58-7D09-4A53-83AD-8BC5FB32B3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569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32" indent="0">
              <a:buNone/>
              <a:defRPr sz="1800" b="1"/>
            </a:lvl3pPr>
            <a:lvl4pPr marL="1370748" indent="0">
              <a:buNone/>
              <a:defRPr sz="1600" b="1"/>
            </a:lvl4pPr>
            <a:lvl5pPr marL="1827662" indent="0">
              <a:buNone/>
              <a:defRPr sz="1600" b="1"/>
            </a:lvl5pPr>
            <a:lvl6pPr marL="2284579" indent="0">
              <a:buNone/>
              <a:defRPr sz="1600" b="1"/>
            </a:lvl6pPr>
            <a:lvl7pPr marL="2741494" indent="0">
              <a:buNone/>
              <a:defRPr sz="1600" b="1"/>
            </a:lvl7pPr>
            <a:lvl8pPr marL="3198408" indent="0">
              <a:buNone/>
              <a:defRPr sz="1600" b="1"/>
            </a:lvl8pPr>
            <a:lvl9pPr marL="365532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5" indent="0">
              <a:buNone/>
              <a:defRPr sz="2000" b="1"/>
            </a:lvl2pPr>
            <a:lvl3pPr marL="913832" indent="0">
              <a:buNone/>
              <a:defRPr sz="1800" b="1"/>
            </a:lvl3pPr>
            <a:lvl4pPr marL="1370748" indent="0">
              <a:buNone/>
              <a:defRPr sz="1600" b="1"/>
            </a:lvl4pPr>
            <a:lvl5pPr marL="1827662" indent="0">
              <a:buNone/>
              <a:defRPr sz="1600" b="1"/>
            </a:lvl5pPr>
            <a:lvl6pPr marL="2284579" indent="0">
              <a:buNone/>
              <a:defRPr sz="1600" b="1"/>
            </a:lvl6pPr>
            <a:lvl7pPr marL="2741494" indent="0">
              <a:buNone/>
              <a:defRPr sz="1600" b="1"/>
            </a:lvl7pPr>
            <a:lvl8pPr marL="3198408" indent="0">
              <a:buNone/>
              <a:defRPr sz="1600" b="1"/>
            </a:lvl8pPr>
            <a:lvl9pPr marL="365532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E53DBF-C3E7-4DE3-A53B-5DE68F95D8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46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F09905-0264-4066-B30F-3E679EB30A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91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FBF46A-9727-4BDC-AED3-24A5E73601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15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299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9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5" indent="0">
              <a:buNone/>
              <a:defRPr sz="1200"/>
            </a:lvl2pPr>
            <a:lvl3pPr marL="913832" indent="0">
              <a:buNone/>
              <a:defRPr sz="1000"/>
            </a:lvl3pPr>
            <a:lvl4pPr marL="1370748" indent="0">
              <a:buNone/>
              <a:defRPr sz="900"/>
            </a:lvl4pPr>
            <a:lvl5pPr marL="1827662" indent="0">
              <a:buNone/>
              <a:defRPr sz="900"/>
            </a:lvl5pPr>
            <a:lvl6pPr marL="2284579" indent="0">
              <a:buNone/>
              <a:defRPr sz="900"/>
            </a:lvl6pPr>
            <a:lvl7pPr marL="2741494" indent="0">
              <a:buNone/>
              <a:defRPr sz="900"/>
            </a:lvl7pPr>
            <a:lvl8pPr marL="3198408" indent="0">
              <a:buNone/>
              <a:defRPr sz="900"/>
            </a:lvl8pPr>
            <a:lvl9pPr marL="36553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0D5C0-3C25-413F-A05E-602135EB97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96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15" indent="0">
              <a:buNone/>
              <a:defRPr sz="2800"/>
            </a:lvl2pPr>
            <a:lvl3pPr marL="913832" indent="0">
              <a:buNone/>
              <a:defRPr sz="2400"/>
            </a:lvl3pPr>
            <a:lvl4pPr marL="1370748" indent="0">
              <a:buNone/>
              <a:defRPr sz="2000"/>
            </a:lvl4pPr>
            <a:lvl5pPr marL="1827662" indent="0">
              <a:buNone/>
              <a:defRPr sz="2000"/>
            </a:lvl5pPr>
            <a:lvl6pPr marL="2284579" indent="0">
              <a:buNone/>
              <a:defRPr sz="2000"/>
            </a:lvl6pPr>
            <a:lvl7pPr marL="2741494" indent="0">
              <a:buNone/>
              <a:defRPr sz="2000"/>
            </a:lvl7pPr>
            <a:lvl8pPr marL="3198408" indent="0">
              <a:buNone/>
              <a:defRPr sz="2000"/>
            </a:lvl8pPr>
            <a:lvl9pPr marL="3655325" indent="0">
              <a:buNone/>
              <a:defRPr sz="2000"/>
            </a:lvl9pPr>
          </a:lstStyle>
          <a:p>
            <a:pPr lvl="0"/>
            <a:endParaRPr lang="ro-R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5" indent="0">
              <a:buNone/>
              <a:defRPr sz="1200"/>
            </a:lvl2pPr>
            <a:lvl3pPr marL="913832" indent="0">
              <a:buNone/>
              <a:defRPr sz="1000"/>
            </a:lvl3pPr>
            <a:lvl4pPr marL="1370748" indent="0">
              <a:buNone/>
              <a:defRPr sz="900"/>
            </a:lvl4pPr>
            <a:lvl5pPr marL="1827662" indent="0">
              <a:buNone/>
              <a:defRPr sz="900"/>
            </a:lvl5pPr>
            <a:lvl6pPr marL="2284579" indent="0">
              <a:buNone/>
              <a:defRPr sz="900"/>
            </a:lvl6pPr>
            <a:lvl7pPr marL="2741494" indent="0">
              <a:buNone/>
              <a:defRPr sz="900"/>
            </a:lvl7pPr>
            <a:lvl8pPr marL="3198408" indent="0">
              <a:buNone/>
              <a:defRPr sz="900"/>
            </a:lvl8pPr>
            <a:lvl9pPr marL="365532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14F770-57B2-4E25-813D-80288263A1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806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7265FD-7596-4D88-9A6D-CC73904E74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602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8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38828A-1C74-49C3-963D-6E829BF519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381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8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F9CD59-506E-4EFF-A559-69C5EECB45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9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2BAC286-5E31-4B4A-ADF8-5E6F66D7E53A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1306C59-359C-4DA5-B1A6-CDCBF594AE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7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115CCD5-8AB7-486A-8C83-D1FBA6F31B4F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3397EC6-3EAE-4E4B-A7F3-C06447777D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23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68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06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074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343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612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39880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149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87E7437-5C40-4B42-9437-22D8EDE82BBD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68323DC-E468-4809-9A6C-84F8461648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4389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442A442-5877-4A9E-8386-57ABB28F1BC9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44A15BC8-D9D7-408D-A0E5-B404D11CA2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29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74" indent="0">
              <a:buNone/>
              <a:defRPr sz="1350" b="1"/>
            </a:lvl3pPr>
            <a:lvl4pPr marL="1028061" indent="0">
              <a:buNone/>
              <a:defRPr sz="1200" b="1"/>
            </a:lvl4pPr>
            <a:lvl5pPr marL="1370747" indent="0">
              <a:buNone/>
              <a:defRPr sz="1200" b="1"/>
            </a:lvl5pPr>
            <a:lvl6pPr marL="1713434" indent="0">
              <a:buNone/>
              <a:defRPr sz="1200" b="1"/>
            </a:lvl6pPr>
            <a:lvl7pPr marL="2056121" indent="0">
              <a:buNone/>
              <a:defRPr sz="1200" b="1"/>
            </a:lvl7pPr>
            <a:lvl8pPr marL="2398806" indent="0">
              <a:buNone/>
              <a:defRPr sz="1200" b="1"/>
            </a:lvl8pPr>
            <a:lvl9pPr marL="274149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6" y="1535114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6" indent="0">
              <a:buNone/>
              <a:defRPr sz="1500" b="1"/>
            </a:lvl2pPr>
            <a:lvl3pPr marL="685374" indent="0">
              <a:buNone/>
              <a:defRPr sz="1350" b="1"/>
            </a:lvl3pPr>
            <a:lvl4pPr marL="1028061" indent="0">
              <a:buNone/>
              <a:defRPr sz="1200" b="1"/>
            </a:lvl4pPr>
            <a:lvl5pPr marL="1370747" indent="0">
              <a:buNone/>
              <a:defRPr sz="1200" b="1"/>
            </a:lvl5pPr>
            <a:lvl6pPr marL="1713434" indent="0">
              <a:buNone/>
              <a:defRPr sz="1200" b="1"/>
            </a:lvl6pPr>
            <a:lvl7pPr marL="2056121" indent="0">
              <a:buNone/>
              <a:defRPr sz="1200" b="1"/>
            </a:lvl7pPr>
            <a:lvl8pPr marL="2398806" indent="0">
              <a:buNone/>
              <a:defRPr sz="1200" b="1"/>
            </a:lvl8pPr>
            <a:lvl9pPr marL="274149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6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8C76124-5403-4BDE-BD14-B265C1726BB9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C82B7D9-2845-4DE4-BAFA-0B80D36C21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32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53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CBD12D1-5BD9-45AF-8D6A-3DD1E4649B08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6649CC1-4ED1-4C85-AB4C-6860BFF813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059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470F6C3-CB45-4D9F-9E1C-53F75898AC2C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EABB1F9-6825-47C3-8497-78323F8BAD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065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99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686" indent="0">
              <a:buNone/>
              <a:defRPr sz="900"/>
            </a:lvl2pPr>
            <a:lvl3pPr marL="685374" indent="0">
              <a:buNone/>
              <a:defRPr sz="750"/>
            </a:lvl3pPr>
            <a:lvl4pPr marL="1028061" indent="0">
              <a:buNone/>
              <a:defRPr sz="675"/>
            </a:lvl4pPr>
            <a:lvl5pPr marL="1370747" indent="0">
              <a:buNone/>
              <a:defRPr sz="675"/>
            </a:lvl5pPr>
            <a:lvl6pPr marL="1713434" indent="0">
              <a:buNone/>
              <a:defRPr sz="675"/>
            </a:lvl6pPr>
            <a:lvl7pPr marL="2056121" indent="0">
              <a:buNone/>
              <a:defRPr sz="675"/>
            </a:lvl7pPr>
            <a:lvl8pPr marL="2398806" indent="0">
              <a:buNone/>
              <a:defRPr sz="675"/>
            </a:lvl8pPr>
            <a:lvl9pPr marL="274149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9A79CD6-3FBE-4D1A-BF60-DB118D21B614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59EDBBF-AC33-4E57-B1C3-8570CC5E9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72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686" indent="0">
              <a:buNone/>
              <a:defRPr sz="2100"/>
            </a:lvl2pPr>
            <a:lvl3pPr marL="685374" indent="0">
              <a:buNone/>
              <a:defRPr sz="1800"/>
            </a:lvl3pPr>
            <a:lvl4pPr marL="1028061" indent="0">
              <a:buNone/>
              <a:defRPr sz="1500"/>
            </a:lvl4pPr>
            <a:lvl5pPr marL="1370747" indent="0">
              <a:buNone/>
              <a:defRPr sz="1500"/>
            </a:lvl5pPr>
            <a:lvl6pPr marL="1713434" indent="0">
              <a:buNone/>
              <a:defRPr sz="1500"/>
            </a:lvl6pPr>
            <a:lvl7pPr marL="2056121" indent="0">
              <a:buNone/>
              <a:defRPr sz="1500"/>
            </a:lvl7pPr>
            <a:lvl8pPr marL="2398806" indent="0">
              <a:buNone/>
              <a:defRPr sz="1500"/>
            </a:lvl8pPr>
            <a:lvl9pPr marL="2741494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686" indent="0">
              <a:buNone/>
              <a:defRPr sz="900"/>
            </a:lvl2pPr>
            <a:lvl3pPr marL="685374" indent="0">
              <a:buNone/>
              <a:defRPr sz="750"/>
            </a:lvl3pPr>
            <a:lvl4pPr marL="1028061" indent="0">
              <a:buNone/>
              <a:defRPr sz="675"/>
            </a:lvl4pPr>
            <a:lvl5pPr marL="1370747" indent="0">
              <a:buNone/>
              <a:defRPr sz="675"/>
            </a:lvl5pPr>
            <a:lvl6pPr marL="1713434" indent="0">
              <a:buNone/>
              <a:defRPr sz="675"/>
            </a:lvl6pPr>
            <a:lvl7pPr marL="2056121" indent="0">
              <a:buNone/>
              <a:defRPr sz="675"/>
            </a:lvl7pPr>
            <a:lvl8pPr marL="2398806" indent="0">
              <a:buNone/>
              <a:defRPr sz="675"/>
            </a:lvl8pPr>
            <a:lvl9pPr marL="2741494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25E3683-79DA-4C6E-A790-F864C03E2A43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E816DEB-29FB-410F-8B1A-DA6DFB907D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447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E8CAA11-1051-47D7-B92C-EDE2BAA0E4F4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A5F88FF-59AE-4E8E-95E8-E1645265F1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398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8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9E035D0-CB7F-45E9-A869-3A703EB6E6C3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F6BD21E1-C00B-4E4C-946D-3FCA8D7909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507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4E5E2-CEA2-46D2-9B52-8F7018FB4D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8A8BDE-8383-4706-BDA1-08B8A16A5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88A11-AC99-46CD-A3AB-909FE9101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E67B-803C-4106-871B-C7728D4229C9}" type="datetimeFigureOut">
              <a:rPr lang="ro-RO" smtClean="0"/>
              <a:t>17.05.2026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37A1F-E1C0-4A8D-AF46-05DF05D1E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3736E-1CAF-4FEE-A5DA-7EE2954A7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E-3CE2-4323-A328-8591E5F2BCA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53360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E06BD-E7B5-4640-A905-9849EDC93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D1ABC-1AA7-4992-909C-FFDA85DE8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F1D07-150F-4D99-A9F2-1D0B4D15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E67B-803C-4106-871B-C7728D4229C9}" type="datetimeFigureOut">
              <a:rPr lang="ro-RO" smtClean="0"/>
              <a:t>17.05.2026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3DC15-5850-472F-A760-CF8268AD3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0D79B5-EA63-4E80-977D-1406BC8DD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E-3CE2-4323-A328-8591E5F2BCA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917110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1B0D-7C2F-4A05-B979-CDDF2D1C1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4526-3041-4D9B-9D08-EFB856A9C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8F691-B36B-43DD-8037-19105259C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E67B-803C-4106-871B-C7728D4229C9}" type="datetimeFigureOut">
              <a:rPr lang="ro-RO" smtClean="0"/>
              <a:t>17.05.2026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89294-C754-4F4D-ADF4-56B6DCDB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F06B5-AEAF-4112-80D0-B5B0B2DC8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E-3CE2-4323-A328-8591E5F2BCA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8555415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6A808-9560-4AFF-9B61-3A3486B73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DD90A-41E3-426D-895C-8FD474AF8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8FBF8D-5E8E-4ECF-AC6B-600122CEA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77C9D3-CAEB-4BE7-8EC4-7E441819B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E67B-803C-4106-871B-C7728D4229C9}" type="datetimeFigureOut">
              <a:rPr lang="ro-RO" smtClean="0"/>
              <a:t>17.05.2026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9D897-24E4-4A74-ADD1-C8164CE2D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3C374-437A-4757-93D9-D61D1663F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E-3CE2-4323-A328-8591E5F2BCA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50437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340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55401-4D02-4CD2-9D59-66351CFAF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062B0-F9F5-4CC7-A73F-02BEA43403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B4CF4C-6FBD-48A8-823A-A5877FCD1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6EDE0E-D9B3-4768-8B7F-07030AA56F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5B5305-0125-4191-B5E4-67E9D663D6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2476A1-E749-4A63-91C5-4711D5C56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E67B-803C-4106-871B-C7728D4229C9}" type="datetimeFigureOut">
              <a:rPr lang="ro-RO" smtClean="0"/>
              <a:t>17.05.2026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A8CAE4-A1CE-48E9-8A00-5EA478A3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6E778A-08B8-4D7A-B91E-1F8FB556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E-3CE2-4323-A328-8591E5F2BCA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5544847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0FE69-8121-465C-9EAB-50AB85175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86D40-3A58-4483-84F4-54923827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E67B-803C-4106-871B-C7728D4229C9}" type="datetimeFigureOut">
              <a:rPr lang="ro-RO" smtClean="0"/>
              <a:t>17.05.2026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451ADE-5365-4254-AB06-9DF1DA18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A2101-0AEF-4169-86E1-E687DA80D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E-3CE2-4323-A328-8591E5F2BCA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732511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A96BDF-2344-4F4E-B237-27A2ABF67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E67B-803C-4106-871B-C7728D4229C9}" type="datetimeFigureOut">
              <a:rPr lang="ro-RO" smtClean="0"/>
              <a:t>17.05.2026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3AB147-6CB6-4531-B387-005EA8946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57205-5C4F-40B5-948B-6F520C456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E-3CE2-4323-A328-8591E5F2BCA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391908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EC49E-A26E-4854-B7D0-C4E45C96E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C79D7-7CA1-4E79-85B4-9A910619F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6CBD6-6A45-41BD-8985-562B0A5A6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B3763E-709F-4418-A9B6-2D06DC846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E67B-803C-4106-871B-C7728D4229C9}" type="datetimeFigureOut">
              <a:rPr lang="ro-RO" smtClean="0"/>
              <a:t>17.05.2026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00AF85-5E27-4050-A614-31AB6D619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97FEF-1A59-4321-A313-944FA1B4D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E-3CE2-4323-A328-8591E5F2BCA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683627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781D8-B2AD-4ED1-8283-B5E4167AF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CC0888-0488-4783-B04F-1443AAC870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7C702-988D-404F-AE49-F4B6FA3D1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D21E3F-C00E-40F2-A141-9A903E1CC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E67B-803C-4106-871B-C7728D4229C9}" type="datetimeFigureOut">
              <a:rPr lang="ro-RO" smtClean="0"/>
              <a:t>17.05.2026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40DE86-C022-49C8-A801-35B6E4946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5A984-CEA2-4EDE-8113-C3992348E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E-3CE2-4323-A328-8591E5F2BCA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724920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EF5A0-620B-4D7C-B441-AE54A49D6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233160-3AAB-4415-AE3A-E4F82F07D5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AECD5-C88E-4454-9DBE-9ABEEE9D8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E67B-803C-4106-871B-C7728D4229C9}" type="datetimeFigureOut">
              <a:rPr lang="ro-RO" smtClean="0"/>
              <a:t>17.05.2026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E27FE-F6BC-4F91-9D65-613A051AF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EA456-BC43-4A29-9977-333FD1702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E-3CE2-4323-A328-8591E5F2BCA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712014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828039-FADA-47B5-ACF1-9BBD43E313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E5FD5A-33A6-421E-8AA6-7223ECF66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99ED8-5841-4C9A-95C6-18F9DE1D7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BE67B-803C-4106-871B-C7728D4229C9}" type="datetimeFigureOut">
              <a:rPr lang="ro-RO" smtClean="0"/>
              <a:t>17.05.2026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00863-4D2C-4D2D-8157-CF4E267B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C0F85-C4D8-48BB-BC7C-5A1A67CE4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A6BE-3CE2-4323-A328-8591E5F2BCA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977029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FCFE22-AB9D-203D-4BDE-C4D01A08D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3CB53-497A-4C5E-8E8A-638D943E37BB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23BC7-9CEC-B284-FAD4-82265A609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AE73F-B2E4-C680-BEB3-237F00764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D4F8C-15ED-48D1-9567-FA2523A6D5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4236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A3AB2-2215-1871-D2F0-43DD4FD9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FA486-D1AD-4F19-9A0C-3EB3BD2DBDAC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D6187-96FD-AB81-3323-7AEF5A00D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79F02-BEEE-407F-6DA5-410967CCD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BDB8BE-132C-40F6-BB1A-3C44537187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4315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3EC8B-0E47-A7B8-1D33-630C325B7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FCD9A-9896-4670-B734-4E59B4752E34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B25AF-F8DF-10E9-F4C4-8F5D2FD4E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D5355-1D67-7AA1-06AE-B234E9D1E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39658-9E59-4355-A2F3-BAC38E53A2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212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256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09E642-DF48-EC88-504A-C76508CC6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74620-746D-4DFF-9157-42368F84E12C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EDA15ED-E754-01AF-4A3B-B85DC8DFC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F89227-DE46-5A14-05B0-BBB4BEEBA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197603-CEA3-4B70-B6E9-EA789CE51F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56027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AC01E22-A4B0-0ABA-0647-876722F71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560FA-EF49-4C64-AB52-2570E594A5F0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C29D496-5E23-3B55-9CA1-84FFCB21B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3EA24C-9F9F-52E1-025B-EFCB230D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A2238-BF80-4D9A-8343-78E675BBA5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4171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A540EF8-2B26-4FC1-F11E-66BBD157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FA25B-FE59-47B3-9DEA-91A96CDBE323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CB3BD76-AC00-B864-6DDA-A49B6F59B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17F819-E1F5-4927-EACB-C164CA59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79E422-ABF0-40A8-ADAA-D40B4084CA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0808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9613839-62EE-8D3D-E7B7-334F651C2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5235F-4556-48E9-8417-BBB7C5470DDE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16D5EBF-556A-0515-CB71-31E98EE57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12A23D2-9FDC-50E3-0290-7654F5EB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619099-5B29-46E4-A665-325A8AF614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26714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4E3245-15D4-F50E-0C05-11FD7C456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44F0C-2A82-4CEA-980F-4ECFBC6D0B2F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13B3BD-CA24-0EE3-21A0-A6B06F39A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55FAFD-F499-E78C-ACDD-293239C8B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BFCEE-EBBA-4EBA-84E3-A60278CD26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7797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5DA4F5-6489-3770-8BF5-17F18F9BE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E1DAF-B062-42D7-B71A-F74716EDF94B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23B702-1372-7DCD-2F3F-2D3EB245A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3CAB57-1E12-5CDD-5DAB-387636FBC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4C467-DFFF-43FA-868B-905635B85D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5518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C5171-11CE-BF3D-D16F-E5F74AEE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867BD-9146-4061-A42B-39BE29106F30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F6F9D-30F6-D635-8A8B-DE9C16B86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79C44-83AB-F5A0-55D1-659396837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22097-4FF0-4BDA-886B-520FCEA813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7205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B3183-2077-3175-D80F-F8ECE4E56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8A653-C256-4BA8-82D9-83A20E184550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64FCA7-D545-2117-E050-946054666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BBD98-7DA8-0B70-8B7C-AC6801A06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7ED4A-E45F-4467-965C-1420B1B296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906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427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440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65BB9-6B44-446B-B4BB-900BA1C948B0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64F9B-7063-440C-9AB4-A3CF95152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8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65BB9-6B44-446B-B4BB-900BA1C948B0}" type="datetimeFigureOut">
              <a:rPr lang="en-US" smtClean="0"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64F9B-7063-440C-9AB4-A3CF95152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94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65BB9-6B44-446B-B4BB-900BA1C948B0}" type="datetimeFigureOut">
              <a:rPr lang="en-US" smtClean="0"/>
              <a:pPr/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64F9B-7063-440C-9AB4-A3CF951528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6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CD69079-DAA4-46BD-8D50-10A99077E3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91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8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7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66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686" indent="-34268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88" indent="-28557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292" indent="-22845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206" indent="-22845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121" indent="-22845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036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9952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6868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3783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o-RO"/>
      </a:defPPr>
      <a:lvl1pPr marL="0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4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2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9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4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8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25" algn="l" defTabSz="9138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99"/>
            <a:ext cx="2844800" cy="365125"/>
          </a:xfrm>
          <a:prstGeom prst="rect">
            <a:avLst/>
          </a:prstGeom>
        </p:spPr>
        <p:txBody>
          <a:bodyPr vert="horz" lIns="91380" tIns="45692" rIns="91380" bIns="4569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21CBABC-4CA6-4766-91AD-34BF12ABEF4E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99"/>
            <a:ext cx="3860800" cy="365125"/>
          </a:xfrm>
          <a:prstGeom prst="rect">
            <a:avLst/>
          </a:prstGeom>
        </p:spPr>
        <p:txBody>
          <a:bodyPr vert="horz" lIns="91380" tIns="45692" rIns="91380" bIns="4569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99"/>
            <a:ext cx="2844800" cy="365125"/>
          </a:xfrm>
          <a:prstGeom prst="rect">
            <a:avLst/>
          </a:prstGeom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50BDBC8-98A8-41D3-8E31-99E07DBDE0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7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686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374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061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0747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015" indent="-25701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866" indent="-21417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19" indent="-1713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05" indent="-1713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091" indent="-17134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777" indent="-171344" algn="l" defTabSz="68537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464" indent="-171344" algn="l" defTabSz="68537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151" indent="-171344" algn="l" defTabSz="68537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837" indent="-171344" algn="l" defTabSz="68537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6" algn="l" defTabSz="6853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374" algn="l" defTabSz="6853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1" algn="l" defTabSz="6853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47" algn="l" defTabSz="6853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34" algn="l" defTabSz="6853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21" algn="l" defTabSz="6853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06" algn="l" defTabSz="6853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94" algn="l" defTabSz="6853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E51B3-A4AA-4D78-A55F-46AAC4FF9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1962B-0518-4585-9A98-90FD13D28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BBDDE-A0CD-4F43-974A-C08EF3C20A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BE67B-803C-4106-871B-C7728D4229C9}" type="datetimeFigureOut">
              <a:rPr lang="ro-RO" smtClean="0"/>
              <a:t>17.05.2026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E7A6D-1434-49EE-90C2-0C5E7FA005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2584F-DD54-4DA3-96F1-6B996CA87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A6BE-3CE2-4323-A328-8591E5F2BCA7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9378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FDDE6E0-C2ED-62CF-7529-4569B6CF03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EDD7FCD-6CDF-6445-2700-38A6BB6EAE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991B0-7C6C-93EA-498E-EA5CEF32C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DA7B2F0-791A-4AC0-9A50-776CF06FF496}" type="datetimeFigureOut">
              <a:rPr lang="en-US"/>
              <a:pPr>
                <a:defRPr/>
              </a:pPr>
              <a:t>5/17/2026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0420C-F215-C8F6-F2F0-A0D6D9EE6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1629C-C302-46F8-CE1B-CF2A6CFC5D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53E17F4-C927-4117-8C38-278621B8EC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197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png"/><Relationship Id="rId18" Type="http://schemas.openxmlformats.org/officeDocument/2006/relationships/image" Target="../media/image48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19" Type="http://schemas.openxmlformats.org/officeDocument/2006/relationships/image" Target="../media/image79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microsoft.com/office/2007/relationships/hdphoto" Target="../media/hdphoto2.wdp"/><Relationship Id="rId2" Type="http://schemas.openxmlformats.org/officeDocument/2006/relationships/image" Target="../media/image80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5" Type="http://schemas.openxmlformats.org/officeDocument/2006/relationships/image" Target="../media/image10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Relationship Id="rId14" Type="http://schemas.openxmlformats.org/officeDocument/2006/relationships/image" Target="../media/image10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tiff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tiff"/><Relationship Id="rId9" Type="http://schemas.openxmlformats.org/officeDocument/2006/relationships/image" Target="../media/image25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hyperlink" Target="https://www.frontiersofknowledgeawards-fbbva.es/jurado/maria-jose-garcia-borge-2/" TargetMode="External"/><Relationship Id="rId17" Type="http://schemas.openxmlformats.org/officeDocument/2006/relationships/image" Target="../media/image65.png"/><Relationship Id="rId2" Type="http://schemas.openxmlformats.org/officeDocument/2006/relationships/image" Target="../media/image51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3EB9C8-C7C0-033A-1031-0D3BAFEDA7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1000"/>
                    </a14:imgEffect>
                    <a14:imgEffect>
                      <a14:brightnessContrast bright="1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38" b="14794"/>
          <a:stretch>
            <a:fillRect/>
          </a:stretch>
        </p:blipFill>
        <p:spPr>
          <a:xfrm>
            <a:off x="15513" y="2266742"/>
            <a:ext cx="12181656" cy="3466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EC086E-F90A-F403-EF21-379CBB176B76}"/>
              </a:ext>
            </a:extLst>
          </p:cNvPr>
          <p:cNvSpPr txBox="1"/>
          <p:nvPr/>
        </p:nvSpPr>
        <p:spPr>
          <a:xfrm>
            <a:off x="4888093" y="777478"/>
            <a:ext cx="2415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rgbClr val="0070C0"/>
                </a:solidFill>
              </a:rPr>
              <a:t>IFA@70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D27E98-6B7B-2610-5083-C3133D503ED5}"/>
              </a:ext>
            </a:extLst>
          </p:cNvPr>
          <p:cNvSpPr/>
          <p:nvPr/>
        </p:nvSpPr>
        <p:spPr>
          <a:xfrm>
            <a:off x="3810000" y="5869141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o-RO" dirty="0"/>
              <a:t>Florin-Dorian BUZATU</a:t>
            </a:r>
          </a:p>
          <a:p>
            <a:pPr algn="ctr"/>
            <a:endParaRPr lang="ro-RO" sz="1200" dirty="0"/>
          </a:p>
          <a:p>
            <a:pPr algn="ctr"/>
            <a:r>
              <a:rPr lang="ro-RO" sz="1600" dirty="0"/>
              <a:t>Măgurele, 18 </a:t>
            </a:r>
            <a:r>
              <a:rPr lang="en-US" sz="1600" dirty="0"/>
              <a:t>May </a:t>
            </a:r>
            <a:r>
              <a:rPr lang="ro-RO" sz="1600" dirty="0"/>
              <a:t>2026</a:t>
            </a:r>
          </a:p>
        </p:txBody>
      </p:sp>
      <p:pic>
        <p:nvPicPr>
          <p:cNvPr id="10" name="Picture 4" descr="Ministerul Cercetării și Inovării">
            <a:extLst>
              <a:ext uri="{FF2B5EF4-FFF2-40B4-BE49-F238E27FC236}">
                <a16:creationId xmlns:a16="http://schemas.microsoft.com/office/drawing/2014/main" id="{6688CF5F-1E25-82EB-5BF0-218560398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44624"/>
            <a:ext cx="936104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2DC3B8-827A-D7D0-7ECD-A545CA7B5196}"/>
              </a:ext>
            </a:extLst>
          </p:cNvPr>
          <p:cNvSpPr txBox="1"/>
          <p:nvPr/>
        </p:nvSpPr>
        <p:spPr>
          <a:xfrm>
            <a:off x="9897417" y="121902"/>
            <a:ext cx="1167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Institute </a:t>
            </a:r>
          </a:p>
          <a:p>
            <a:r>
              <a:rPr lang="en-US" dirty="0">
                <a:solidFill>
                  <a:srgbClr val="0070C0"/>
                </a:solidFill>
              </a:rPr>
              <a:t>of Atomic </a:t>
            </a:r>
          </a:p>
          <a:p>
            <a:r>
              <a:rPr lang="en-US" dirty="0">
                <a:solidFill>
                  <a:srgbClr val="0070C0"/>
                </a:solidFill>
              </a:rPr>
              <a:t>Physics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C4B5DA-0B6B-6D4D-EA5A-779D93A69D23}"/>
              </a:ext>
            </a:extLst>
          </p:cNvPr>
          <p:cNvSpPr txBox="1"/>
          <p:nvPr/>
        </p:nvSpPr>
        <p:spPr>
          <a:xfrm>
            <a:off x="2763857" y="1671191"/>
            <a:ext cx="66642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70C0"/>
                </a:solidFill>
              </a:rPr>
              <a:t>A success story of the Romanian scientific research</a:t>
            </a:r>
            <a:endParaRPr lang="en-US" sz="240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F5842C-BEC5-1F84-CDFD-CCED5BB0FED5}"/>
              </a:ext>
            </a:extLst>
          </p:cNvPr>
          <p:cNvSpPr txBox="1"/>
          <p:nvPr/>
        </p:nvSpPr>
        <p:spPr>
          <a:xfrm>
            <a:off x="961237" y="200046"/>
            <a:ext cx="360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Ministry of Education and Research</a:t>
            </a:r>
          </a:p>
          <a:p>
            <a:r>
              <a:rPr lang="en-US" dirty="0">
                <a:solidFill>
                  <a:srgbClr val="0070C0"/>
                </a:solidFill>
              </a:rPr>
              <a:t>National Research Authority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8EE56F-DDE1-11B4-F748-EB23CD8F22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864" y="0"/>
            <a:ext cx="1167135" cy="116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59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F0841C-FB60-4E38-BE93-39D62453B28E}"/>
              </a:ext>
            </a:extLst>
          </p:cNvPr>
          <p:cNvSpPr/>
          <p:nvPr/>
        </p:nvSpPr>
        <p:spPr>
          <a:xfrm>
            <a:off x="1703512" y="1293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Budget of IFA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Programmes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 (2000-2026) </a:t>
            </a:r>
            <a:endParaRPr lang="en-US" sz="3200" dirty="0">
              <a:solidFill>
                <a:srgbClr val="0070C0"/>
              </a:solidFill>
              <a:latin typeface="Calibri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605D10B-DEEA-9642-C414-A6FCADF32E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4761310"/>
              </p:ext>
            </p:extLst>
          </p:nvPr>
        </p:nvGraphicFramePr>
        <p:xfrm>
          <a:off x="335360" y="335704"/>
          <a:ext cx="11593288" cy="6405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6863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4FE7843-F908-3F0B-352C-6347172637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2581401"/>
              </p:ext>
            </p:extLst>
          </p:nvPr>
        </p:nvGraphicFramePr>
        <p:xfrm>
          <a:off x="119336" y="714107"/>
          <a:ext cx="11953328" cy="6014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8EAF3D7-A362-EF8D-CF68-01DF4A2AA6DC}"/>
              </a:ext>
            </a:extLst>
          </p:cNvPr>
          <p:cNvSpPr/>
          <p:nvPr/>
        </p:nvSpPr>
        <p:spPr>
          <a:xfrm>
            <a:off x="1703512" y="1293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Budget of IFA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Programmes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 (2</a:t>
            </a:r>
            <a:r>
              <a:rPr lang="ro-RO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014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-202</a:t>
            </a:r>
            <a:r>
              <a:rPr lang="ro-RO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5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) </a:t>
            </a:r>
            <a:endParaRPr lang="en-US" sz="320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A5A156-E15D-D70A-BEC2-2DFF5368CB17}"/>
              </a:ext>
            </a:extLst>
          </p:cNvPr>
          <p:cNvSpPr txBox="1"/>
          <p:nvPr/>
        </p:nvSpPr>
        <p:spPr>
          <a:xfrm>
            <a:off x="1701280" y="148478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/>
              <a:t>1 EUR ~ 5 RON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99935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598" y="-7369"/>
            <a:ext cx="8686800" cy="685800"/>
          </a:xfrm>
        </p:spPr>
        <p:txBody>
          <a:bodyPr/>
          <a:lstStyle/>
          <a:p>
            <a:r>
              <a:rPr lang="ro-RO" sz="3200" b="1" dirty="0">
                <a:solidFill>
                  <a:srgbClr val="0070C0"/>
                </a:solidFill>
              </a:rPr>
              <a:t>IFA Projects</a:t>
            </a:r>
            <a:endParaRPr lang="ro-RO" dirty="0">
              <a:solidFill>
                <a:srgbClr val="0070C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80" y="2082035"/>
            <a:ext cx="1937352" cy="65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510" y="5382033"/>
            <a:ext cx="888472" cy="60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793" y="6065306"/>
            <a:ext cx="798841" cy="62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8" y="516439"/>
            <a:ext cx="2005012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5" y="5398265"/>
            <a:ext cx="1219200" cy="118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9" descr="D:\IFA\IFA-INFORMARE\Aniversare_IFA-60\Prezentare\Logo_ROSA_30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950" y="1393870"/>
            <a:ext cx="1940243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D:\IFA\IFA-INFORMARE\Aniversare_IFA-60\Prezentare\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66" y="1393870"/>
            <a:ext cx="1834432" cy="682032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" name="TextBox 2"/>
          <p:cNvSpPr txBox="1"/>
          <p:nvPr/>
        </p:nvSpPr>
        <p:spPr>
          <a:xfrm>
            <a:off x="2275722" y="1520756"/>
            <a:ext cx="428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RDI National Strategy </a:t>
            </a:r>
            <a:r>
              <a:rPr lang="it-IT" sz="1400" b="1" dirty="0">
                <a:solidFill>
                  <a:srgbClr val="000000"/>
                </a:solidFill>
                <a:latin typeface="Arial" panose="020B0604020202020204" pitchFamily="34" charset="0"/>
              </a:rPr>
              <a:t>2014-2020</a:t>
            </a:r>
            <a:endParaRPr lang="ro-RO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(2012-2013) Coord: UEFISCDI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2338" y="2139811"/>
            <a:ext cx="3243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SCINET -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Science Education Network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(2014-2017) </a:t>
            </a:r>
            <a:r>
              <a:rPr lang="ro-RO" sz="1400" b="1" dirty="0">
                <a:solidFill>
                  <a:srgbClr val="000000"/>
                </a:solidFill>
                <a:latin typeface="Arial" panose="020B0604020202020204" pitchFamily="34" charset="0"/>
              </a:rPr>
              <a:t>Coord: </a:t>
            </a:r>
            <a:r>
              <a:rPr lang="ro-RO" sz="1400" b="1" dirty="0">
                <a:solidFill>
                  <a:srgbClr val="0070C0"/>
                </a:solidFill>
                <a:latin typeface="Arial" panose="020B0604020202020204" pitchFamily="34" charset="0"/>
              </a:rPr>
              <a:t>IFA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056" y="4918842"/>
            <a:ext cx="5018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Researchers’ Night 2013-2020: </a:t>
            </a:r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Coord: Univ. A. I. Cuza, Iași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46692" y="1239822"/>
            <a:ext cx="29326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400" b="1" dirty="0">
                <a:solidFill>
                  <a:srgbClr val="000000"/>
                </a:solidFill>
                <a:latin typeface="Arial" panose="020B0604020202020204" pitchFamily="34" charset="0"/>
              </a:rPr>
              <a:t>TECHDUST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o-RO" sz="1400" b="1" dirty="0">
                <a:solidFill>
                  <a:srgbClr val="000000"/>
                </a:solidFill>
                <a:latin typeface="Arial" panose="020B0604020202020204" pitchFamily="34" charset="0"/>
              </a:rPr>
              <a:t>MARS (2013-2016)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Coord: INFLPR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400" b="1" dirty="0">
                <a:solidFill>
                  <a:srgbClr val="000000"/>
                </a:solidFill>
                <a:latin typeface="Arial" panose="020B0604020202020204" pitchFamily="34" charset="0"/>
              </a:rPr>
              <a:t>STAR TECHNOLOGY (2012-2014)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; </a:t>
            </a:r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Coord: INCAS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o-RO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400" b="1" dirty="0">
                <a:solidFill>
                  <a:srgbClr val="000000"/>
                </a:solidFill>
                <a:latin typeface="Arial" panose="020B0604020202020204" pitchFamily="34" charset="0"/>
              </a:rPr>
              <a:t>STAR SCIENCE (2012-2014)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400" b="1" dirty="0">
                <a:solidFill>
                  <a:srgbClr val="000000"/>
                </a:solidFill>
                <a:latin typeface="Arial" panose="020B0604020202020204" pitchFamily="34" charset="0"/>
              </a:rPr>
              <a:t>Coord: </a:t>
            </a:r>
            <a:r>
              <a:rPr lang="ro-RO" sz="1400" b="1" dirty="0">
                <a:solidFill>
                  <a:srgbClr val="0070C0"/>
                </a:solidFill>
                <a:latin typeface="Arial" panose="020B0604020202020204" pitchFamily="34" charset="0"/>
              </a:rPr>
              <a:t>IFA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1265" y="637011"/>
            <a:ext cx="9650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>
                <a:solidFill>
                  <a:srgbClr val="000000"/>
                </a:solidFill>
                <a:latin typeface="Arial" panose="020B0604020202020204" pitchFamily="34" charset="0"/>
              </a:rPr>
              <a:t>ESFRO - </a:t>
            </a: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</a:rPr>
              <a:t>Assessment of Romania’s research potential in the field of physics and the elaboration of a national strategy for international cooperation (2009-2011). </a:t>
            </a:r>
            <a:r>
              <a:rPr lang="it-IT" sz="1400" b="1" dirty="0">
                <a:solidFill>
                  <a:srgbClr val="000000"/>
                </a:solidFill>
                <a:latin typeface="Arial" panose="020B0604020202020204" pitchFamily="34" charset="0"/>
              </a:rPr>
              <a:t>Coord.: </a:t>
            </a:r>
            <a:r>
              <a:rPr lang="it-IT" sz="1400" b="1" dirty="0">
                <a:solidFill>
                  <a:srgbClr val="0070C0"/>
                </a:solidFill>
                <a:latin typeface="Arial" panose="020B0604020202020204" pitchFamily="34" charset="0"/>
              </a:rPr>
              <a:t>IFA</a:t>
            </a:r>
            <a:r>
              <a:rPr lang="it-IT" sz="1400" dirty="0">
                <a:solidFill>
                  <a:srgbClr val="000000"/>
                </a:solidFill>
                <a:latin typeface="Arial" panose="020B0604020202020204" pitchFamily="34" charset="0"/>
              </a:rPr>
              <a:t>, Partners: 16 institutes and universities</a:t>
            </a:r>
            <a:r>
              <a:rPr lang="it-IT" sz="1400" b="1" dirty="0">
                <a:solidFill>
                  <a:srgbClr val="000000"/>
                </a:solidFill>
                <a:latin typeface="Arial" panose="020B0604020202020204" pitchFamily="34" charset="0"/>
              </a:rPr>
              <a:t>;  </a:t>
            </a:r>
            <a:endParaRPr lang="ro-RO" sz="1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71265" y="1198764"/>
            <a:ext cx="89284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400" b="1" dirty="0">
                <a:solidFill>
                  <a:srgbClr val="000000"/>
                </a:solidFill>
                <a:latin typeface="Arial" panose="020B0604020202020204" pitchFamily="34" charset="0"/>
              </a:rPr>
              <a:t>ADMIFA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POS-CCE (2010) </a:t>
            </a:r>
            <a:r>
              <a:rPr lang="ro-RO" sz="1400" b="1" dirty="0">
                <a:solidFill>
                  <a:srgbClr val="000000"/>
                </a:solidFill>
                <a:latin typeface="Arial" panose="020B0604020202020204" pitchFamily="34" charset="0"/>
              </a:rPr>
              <a:t>Coord: </a:t>
            </a:r>
            <a:r>
              <a:rPr lang="ro-RO" sz="1400" b="1" dirty="0">
                <a:solidFill>
                  <a:srgbClr val="0070C0"/>
                </a:solidFill>
                <a:latin typeface="Arial" panose="020B0604020202020204" pitchFamily="34" charset="0"/>
              </a:rPr>
              <a:t>IFA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B9FDBB-8226-4BCA-6F5D-A2A4701BE8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4198" y="6024747"/>
            <a:ext cx="810250" cy="7166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86B2E4-46EB-8332-E227-8243A61223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9650" y="3055482"/>
            <a:ext cx="1603912" cy="716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183929-2E87-6429-2549-E115DDDF5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3562" y="5322915"/>
            <a:ext cx="611522" cy="6263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665359-E2F9-D0D2-8E8B-BBC610B021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6347" y="5802641"/>
            <a:ext cx="2570717" cy="8366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2DF97BC-A7B7-2446-11F2-C422C44102D1}"/>
              </a:ext>
            </a:extLst>
          </p:cNvPr>
          <p:cNvSpPr txBox="1"/>
          <p:nvPr/>
        </p:nvSpPr>
        <p:spPr>
          <a:xfrm>
            <a:off x="3025812" y="5322915"/>
            <a:ext cx="2782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Researchers’ Night 2021-2026: </a:t>
            </a:r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Coord: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IFIN-HH</a:t>
            </a:r>
            <a:endParaRPr lang="ro-RO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16059D-16D3-A9F4-630D-7DFDFE007C73}"/>
              </a:ext>
            </a:extLst>
          </p:cNvPr>
          <p:cNvSpPr txBox="1"/>
          <p:nvPr/>
        </p:nvSpPr>
        <p:spPr>
          <a:xfrm>
            <a:off x="208423" y="2741344"/>
            <a:ext cx="66000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</a:rPr>
              <a:t>DEXTER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(2018-2021); Coord: IFIN-HH</a:t>
            </a:r>
            <a:endParaRPr lang="ro-RO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9F01158-0AFE-9677-597F-E5B00B87101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7171" r="1"/>
          <a:stretch>
            <a:fillRect/>
          </a:stretch>
        </p:blipFill>
        <p:spPr>
          <a:xfrm>
            <a:off x="264180" y="4260533"/>
            <a:ext cx="645556" cy="59063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1DBB69-DC7D-28D4-8FCF-CD43893C5E0C}"/>
              </a:ext>
            </a:extLst>
          </p:cNvPr>
          <p:cNvSpPr txBox="1"/>
          <p:nvPr/>
        </p:nvSpPr>
        <p:spPr>
          <a:xfrm>
            <a:off x="1080264" y="4267847"/>
            <a:ext cx="4696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RISE – Ionizing Radiation – Experimental Session; (2025-2026); </a:t>
            </a:r>
            <a:r>
              <a:rPr lang="ro-RO" sz="1400" b="1" dirty="0">
                <a:solidFill>
                  <a:srgbClr val="000000"/>
                </a:solidFill>
                <a:latin typeface="Arial" panose="020B0604020202020204" pitchFamily="34" charset="0"/>
              </a:rPr>
              <a:t>Coord: </a:t>
            </a:r>
            <a:r>
              <a:rPr lang="ro-RO" sz="1400" b="1" dirty="0">
                <a:solidFill>
                  <a:srgbClr val="0070C0"/>
                </a:solidFill>
                <a:latin typeface="Arial" panose="020B0604020202020204" pitchFamily="34" charset="0"/>
              </a:rPr>
              <a:t>IFA</a:t>
            </a:r>
            <a:endParaRPr lang="en-US" sz="1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33F0D23-6AF5-2CBA-2D17-D70E191D5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056" y="5246725"/>
            <a:ext cx="1550219" cy="107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0398B6DA-D22F-2F84-4296-CAA670DE3A6B}"/>
              </a:ext>
            </a:extLst>
          </p:cNvPr>
          <p:cNvGrpSpPr/>
          <p:nvPr/>
        </p:nvGrpSpPr>
        <p:grpSpPr>
          <a:xfrm>
            <a:off x="5705143" y="4487220"/>
            <a:ext cx="1827194" cy="2194610"/>
            <a:chOff x="5780565" y="4495305"/>
            <a:chExt cx="1827194" cy="2194610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AD5D4941-43B6-B0F7-327C-9123B228F2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565" y="4495305"/>
              <a:ext cx="1827194" cy="1135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">
              <a:extLst>
                <a:ext uri="{FF2B5EF4-FFF2-40B4-BE49-F238E27FC236}">
                  <a16:creationId xmlns:a16="http://schemas.microsoft.com/office/drawing/2014/main" id="{C55E3292-5B0A-6006-9782-D0A8960C65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9680" y="5327050"/>
              <a:ext cx="1458918" cy="906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5F74AB7-BF1D-0F51-3B25-EE2EC9478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4795" y="6156319"/>
              <a:ext cx="1412611" cy="533596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CC8D44E-1A77-C778-ACB5-04AC047E2A10}"/>
              </a:ext>
            </a:extLst>
          </p:cNvPr>
          <p:cNvSpPr txBox="1"/>
          <p:nvPr/>
        </p:nvSpPr>
        <p:spPr>
          <a:xfrm>
            <a:off x="200817" y="3941672"/>
            <a:ext cx="41610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CERN Council Retreat </a:t>
            </a:r>
            <a:r>
              <a:rPr lang="en-US" sz="1400" dirty="0"/>
              <a:t>Sinaia 2024; </a:t>
            </a:r>
            <a:r>
              <a:rPr lang="ro-RO" sz="1400" b="1" dirty="0">
                <a:solidFill>
                  <a:srgbClr val="000000"/>
                </a:solidFill>
                <a:latin typeface="Arial" panose="020B0604020202020204" pitchFamily="34" charset="0"/>
              </a:rPr>
              <a:t>Coord: </a:t>
            </a:r>
            <a:r>
              <a:rPr lang="ro-RO" sz="1400" b="1" dirty="0">
                <a:solidFill>
                  <a:srgbClr val="0070C0"/>
                </a:solidFill>
                <a:latin typeface="Arial" panose="020B0604020202020204" pitchFamily="34" charset="0"/>
              </a:rPr>
              <a:t>IFA</a:t>
            </a:r>
            <a:r>
              <a:rPr lang="en-US" sz="1400" dirty="0"/>
              <a:t> </a:t>
            </a: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id="{BF92DD28-0022-17F0-6AC4-9C2BE67DC00E}"/>
              </a:ext>
            </a:extLst>
          </p:cNvPr>
          <p:cNvSpPr/>
          <p:nvPr/>
        </p:nvSpPr>
        <p:spPr>
          <a:xfrm>
            <a:off x="6211363" y="2048610"/>
            <a:ext cx="377025" cy="2668431"/>
          </a:xfrm>
          <a:prstGeom prst="righ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21CA2AC0-7B44-E4AF-7CB6-5681DB223A11}"/>
              </a:ext>
            </a:extLst>
          </p:cNvPr>
          <p:cNvSpPr/>
          <p:nvPr/>
        </p:nvSpPr>
        <p:spPr>
          <a:xfrm rot="10800000">
            <a:off x="8321901" y="1393870"/>
            <a:ext cx="362238" cy="1467184"/>
          </a:xfrm>
          <a:prstGeom prst="rightBrace">
            <a:avLst>
              <a:gd name="adj1" fmla="val 8333"/>
              <a:gd name="adj2" fmla="val 4899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10360F-C89F-1AAA-5D44-1CB874FD48B5}"/>
              </a:ext>
            </a:extLst>
          </p:cNvPr>
          <p:cNvSpPr txBox="1"/>
          <p:nvPr/>
        </p:nvSpPr>
        <p:spPr>
          <a:xfrm>
            <a:off x="7432764" y="4765876"/>
            <a:ext cx="24687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Coord: </a:t>
            </a:r>
            <a:r>
              <a:rPr lang="de-DE" sz="1400" dirty="0"/>
              <a:t>Max-Planck-Gesellschaft zur Förderung der Wissenschaften</a:t>
            </a:r>
            <a:endParaRPr lang="en-US" sz="1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62CF636-DCB6-9280-285C-7B19910FC94E}"/>
              </a:ext>
            </a:extLst>
          </p:cNvPr>
          <p:cNvSpPr txBox="1"/>
          <p:nvPr/>
        </p:nvSpPr>
        <p:spPr>
          <a:xfrm>
            <a:off x="7397559" y="5566094"/>
            <a:ext cx="2937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Coord: </a:t>
            </a:r>
            <a:r>
              <a:rPr lang="en-US" sz="1400" dirty="0" err="1"/>
              <a:t>Bundesamt</a:t>
            </a:r>
            <a:r>
              <a:rPr lang="en-US" sz="1400" dirty="0"/>
              <a:t> für </a:t>
            </a:r>
            <a:r>
              <a:rPr lang="en-US" sz="1400" dirty="0" err="1"/>
              <a:t>Strahlenschutz</a:t>
            </a:r>
            <a:r>
              <a:rPr lang="en-US" sz="1400" dirty="0"/>
              <a:t> (</a:t>
            </a:r>
            <a:r>
              <a:rPr lang="en-US" sz="1400" dirty="0" err="1"/>
              <a:t>BfS</a:t>
            </a:r>
            <a:r>
              <a:rPr lang="en-US" sz="1400" dirty="0"/>
              <a:t>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DD5B1D6-CCB3-D0E3-405A-97A26C36917A}"/>
              </a:ext>
            </a:extLst>
          </p:cNvPr>
          <p:cNvSpPr txBox="1"/>
          <p:nvPr/>
        </p:nvSpPr>
        <p:spPr>
          <a:xfrm>
            <a:off x="7366552" y="6150021"/>
            <a:ext cx="304992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Coord: </a:t>
            </a:r>
            <a:r>
              <a:rPr lang="fr-FR" sz="1400" dirty="0"/>
              <a:t>Autorité de Sûreté Nucléaire </a:t>
            </a:r>
          </a:p>
          <a:p>
            <a:r>
              <a:rPr lang="fr-FR" sz="1400" dirty="0"/>
              <a:t>et de Radioprotection (ASNR)</a:t>
            </a:r>
          </a:p>
          <a:p>
            <a:endParaRPr lang="en-US" sz="1400" dirty="0"/>
          </a:p>
        </p:txBody>
      </p:sp>
      <p:sp>
        <p:nvSpPr>
          <p:cNvPr id="41" name="Right Brace 40">
            <a:extLst>
              <a:ext uri="{FF2B5EF4-FFF2-40B4-BE49-F238E27FC236}">
                <a16:creationId xmlns:a16="http://schemas.microsoft.com/office/drawing/2014/main" id="{06011078-B9DF-B65F-0DB1-D87B2D63D81A}"/>
              </a:ext>
            </a:extLst>
          </p:cNvPr>
          <p:cNvSpPr/>
          <p:nvPr/>
        </p:nvSpPr>
        <p:spPr>
          <a:xfrm>
            <a:off x="10099383" y="4697090"/>
            <a:ext cx="536684" cy="2107437"/>
          </a:xfrm>
          <a:prstGeom prst="righ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3073194-83F4-2AFC-BB4B-1983F900DADF}"/>
              </a:ext>
            </a:extLst>
          </p:cNvPr>
          <p:cNvSpPr txBox="1"/>
          <p:nvPr/>
        </p:nvSpPr>
        <p:spPr>
          <a:xfrm>
            <a:off x="230719" y="3055482"/>
            <a:ext cx="42291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ERAC </a:t>
            </a:r>
            <a:r>
              <a:rPr lang="en-US" sz="1400" dirty="0"/>
              <a:t>– Research Area and Innovation Committee (2019); </a:t>
            </a:r>
            <a:r>
              <a:rPr lang="ro-RO" sz="1400" b="1" dirty="0">
                <a:solidFill>
                  <a:srgbClr val="000000"/>
                </a:solidFill>
                <a:latin typeface="Arial" panose="020B0604020202020204" pitchFamily="34" charset="0"/>
              </a:rPr>
              <a:t>Coord: </a:t>
            </a:r>
            <a:r>
              <a:rPr lang="ro-RO" sz="1400" b="1" dirty="0">
                <a:solidFill>
                  <a:srgbClr val="0070C0"/>
                </a:solidFill>
                <a:latin typeface="Arial" panose="020B0604020202020204" pitchFamily="34" charset="0"/>
              </a:rPr>
              <a:t>IFA</a:t>
            </a:r>
            <a:r>
              <a:rPr lang="en-US" sz="1400" dirty="0"/>
              <a:t>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866FCA1-A06F-A040-9814-3D88E81E16FD}"/>
              </a:ext>
            </a:extLst>
          </p:cNvPr>
          <p:cNvSpPr txBox="1"/>
          <p:nvPr/>
        </p:nvSpPr>
        <p:spPr>
          <a:xfrm>
            <a:off x="206769" y="3615497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RECH</a:t>
            </a:r>
            <a:r>
              <a:rPr lang="en-US" sz="1400" dirty="0"/>
              <a:t> - Research Working Party (2019); </a:t>
            </a:r>
            <a:r>
              <a:rPr lang="ro-RO" sz="1400" b="1" dirty="0">
                <a:solidFill>
                  <a:srgbClr val="000000"/>
                </a:solidFill>
                <a:latin typeface="Arial" panose="020B0604020202020204" pitchFamily="34" charset="0"/>
              </a:rPr>
              <a:t>Coord: </a:t>
            </a:r>
            <a:r>
              <a:rPr lang="ro-RO" sz="1400" b="1" dirty="0">
                <a:solidFill>
                  <a:srgbClr val="0070C0"/>
                </a:solidFill>
                <a:latin typeface="Arial" panose="020B0604020202020204" pitchFamily="34" charset="0"/>
              </a:rPr>
              <a:t>IFA</a:t>
            </a:r>
            <a:r>
              <a:rPr lang="en-US" sz="1400" dirty="0"/>
              <a:t> 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A1ED37B-205A-1604-C5F5-04E7618B22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02153" y="3116798"/>
            <a:ext cx="1850314" cy="67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56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3CD09146-002A-E383-984A-DBA1F6D758AB}"/>
              </a:ext>
            </a:extLst>
          </p:cNvPr>
          <p:cNvGrpSpPr/>
          <p:nvPr/>
        </p:nvGrpSpPr>
        <p:grpSpPr>
          <a:xfrm>
            <a:off x="6005649" y="3056686"/>
            <a:ext cx="5955972" cy="3613183"/>
            <a:chOff x="6005649" y="3056686"/>
            <a:chExt cx="5955972" cy="361318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89BBA1-EFF1-AD7C-DEBB-B7937D0B1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73227" y="3056686"/>
              <a:ext cx="2774765" cy="19394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2CBF446-9882-4388-8B3A-2EE828B75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0797" y="3334538"/>
              <a:ext cx="2720824" cy="19394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E51CD3B-8450-FFF1-878B-A83D53F9B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49379" y="4730420"/>
              <a:ext cx="2802925" cy="19394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8F089B-ECD8-C2FA-A573-52196B83E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05649" y="4699479"/>
              <a:ext cx="2774766" cy="19703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B48A920-6DCC-FA9D-E4C4-820AA9D38CBF}"/>
              </a:ext>
            </a:extLst>
          </p:cNvPr>
          <p:cNvGrpSpPr/>
          <p:nvPr/>
        </p:nvGrpSpPr>
        <p:grpSpPr>
          <a:xfrm>
            <a:off x="2855640" y="2653761"/>
            <a:ext cx="4269963" cy="1325100"/>
            <a:chOff x="3041131" y="2721403"/>
            <a:chExt cx="4269963" cy="13251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E46B040-D294-9D00-86AB-3C0E01D48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3292" r="6411"/>
            <a:stretch>
              <a:fillRect/>
            </a:stretch>
          </p:blipFill>
          <p:spPr>
            <a:xfrm>
              <a:off x="3041131" y="2721500"/>
              <a:ext cx="2400391" cy="13250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33C8C3B-AA58-5AC4-6638-E981F8E1E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518"/>
            <a:stretch>
              <a:fillRect/>
            </a:stretch>
          </p:blipFill>
          <p:spPr>
            <a:xfrm>
              <a:off x="5441522" y="2721403"/>
              <a:ext cx="1869572" cy="13250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7" name="TextBox 36"/>
          <p:cNvSpPr txBox="1"/>
          <p:nvPr/>
        </p:nvSpPr>
        <p:spPr>
          <a:xfrm>
            <a:off x="169794" y="56578"/>
            <a:ext cx="4171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Seminars/Symposiums</a:t>
            </a:r>
            <a:endParaRPr 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8134BA-0F71-C2DB-830B-EB5E0BB54B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1392" y="4154756"/>
            <a:ext cx="1769000" cy="2515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1A0D34-EB9A-31F1-3C50-2CF4A91B13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873" y="4142512"/>
            <a:ext cx="1768999" cy="2479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7" descr="F:\POZE\ZIUA IFA\ZIUAIFA_2016\FOTO eveniment\Poze_IFA-60_2016_Mara\DSC_0893_prelucrat.JPG">
            <a:extLst>
              <a:ext uri="{FF2B5EF4-FFF2-40B4-BE49-F238E27FC236}">
                <a16:creationId xmlns:a16="http://schemas.microsoft.com/office/drawing/2014/main" id="{B3CFA7F3-C121-2793-0ED0-E49811646C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45" r="7047"/>
          <a:stretch>
            <a:fillRect/>
          </a:stretch>
        </p:blipFill>
        <p:spPr bwMode="auto">
          <a:xfrm>
            <a:off x="5927524" y="518019"/>
            <a:ext cx="4171229" cy="2088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11377D-8CDB-F1E5-D375-63C120850908}"/>
              </a:ext>
            </a:extLst>
          </p:cNvPr>
          <p:cNvSpPr txBox="1"/>
          <p:nvPr/>
        </p:nvSpPr>
        <p:spPr>
          <a:xfrm>
            <a:off x="5822230" y="117457"/>
            <a:ext cx="989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IFA </a:t>
            </a:r>
            <a:r>
              <a:rPr lang="ro-RO" b="1" dirty="0"/>
              <a:t>@60</a:t>
            </a:r>
            <a:endParaRPr lang="en-US" dirty="0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2CA2D4F7-A73F-7D01-E36C-F1D7651D5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81"/>
          <a:stretch>
            <a:fillRect/>
          </a:stretch>
        </p:blipFill>
        <p:spPr bwMode="auto">
          <a:xfrm>
            <a:off x="9674563" y="1776296"/>
            <a:ext cx="2265038" cy="1404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2072EA-596E-56FB-CAED-182694E6D32D}"/>
              </a:ext>
            </a:extLst>
          </p:cNvPr>
          <p:cNvSpPr txBox="1"/>
          <p:nvPr/>
        </p:nvSpPr>
        <p:spPr>
          <a:xfrm>
            <a:off x="167792" y="581293"/>
            <a:ext cx="1869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CERN-RO</a:t>
            </a:r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084A94-A232-C314-F317-97C602F528EB}"/>
              </a:ext>
            </a:extLst>
          </p:cNvPr>
          <p:cNvGrpSpPr/>
          <p:nvPr/>
        </p:nvGrpSpPr>
        <p:grpSpPr>
          <a:xfrm>
            <a:off x="169794" y="966491"/>
            <a:ext cx="2594644" cy="3012370"/>
            <a:chOff x="233579" y="853444"/>
            <a:chExt cx="2758877" cy="317044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4ACB0A1-4B69-718F-F563-3A4C9BE7D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3579" y="2289407"/>
              <a:ext cx="2758877" cy="17344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03DCB87-DFF5-F987-5BD2-EDC0CF8DD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33579" y="853444"/>
              <a:ext cx="2758877" cy="17607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3" name="Picture 4">
            <a:extLst>
              <a:ext uri="{FF2B5EF4-FFF2-40B4-BE49-F238E27FC236}">
                <a16:creationId xmlns:a16="http://schemas.microsoft.com/office/drawing/2014/main" id="{BACE7BFC-21AD-DBA6-7614-D35FDAA55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5" r="4495"/>
          <a:stretch>
            <a:fillRect/>
          </a:stretch>
        </p:blipFill>
        <p:spPr bwMode="auto">
          <a:xfrm>
            <a:off x="9847703" y="249026"/>
            <a:ext cx="2091897" cy="1295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A513303-DB4A-F8F4-9EB7-95D710A4584B}"/>
              </a:ext>
            </a:extLst>
          </p:cNvPr>
          <p:cNvSpPr txBox="1"/>
          <p:nvPr/>
        </p:nvSpPr>
        <p:spPr>
          <a:xfrm>
            <a:off x="2860204" y="3617816"/>
            <a:ext cx="1869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FAIR-RO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C32E8A-952F-BB5F-49D0-EC5368639FC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5594" y="4142512"/>
            <a:ext cx="1747076" cy="2515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5850BC-9D08-0833-01B5-137F7097F0C8}"/>
              </a:ext>
            </a:extLst>
          </p:cNvPr>
          <p:cNvSpPr txBox="1"/>
          <p:nvPr/>
        </p:nvSpPr>
        <p:spPr>
          <a:xfrm>
            <a:off x="2764438" y="525507"/>
            <a:ext cx="1869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b="1" dirty="0"/>
              <a:t>ELI</a:t>
            </a:r>
            <a:r>
              <a:rPr lang="en-US" b="1" dirty="0"/>
              <a:t>-RO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B4ABC5-2A14-7CDA-0471-2C6F39CDFD7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10" r="10202"/>
          <a:stretch/>
        </p:blipFill>
        <p:spPr>
          <a:xfrm>
            <a:off x="2855640" y="876784"/>
            <a:ext cx="3007722" cy="1672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7331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62316D3-06F5-9583-CE22-FD13EA0CEB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89" y="1144349"/>
            <a:ext cx="3824908" cy="2151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37597" y="55742"/>
            <a:ext cx="29363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Outreach @ </a:t>
            </a:r>
            <a:r>
              <a:rPr lang="en-US" sz="3200" b="1" dirty="0" err="1">
                <a:solidFill>
                  <a:srgbClr val="0070C0"/>
                </a:solidFill>
              </a:rPr>
              <a:t>IFA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A1EDD5-A714-7994-59B8-B136C075C5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09" y="617748"/>
            <a:ext cx="4085318" cy="2136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E2196C-0B4A-1C33-0C10-F6645AF4C7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9" r="19809"/>
          <a:stretch/>
        </p:blipFill>
        <p:spPr>
          <a:xfrm rot="5400000">
            <a:off x="2346046" y="3054865"/>
            <a:ext cx="1752221" cy="1599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2DE81B-A261-72AF-4060-B75FC3ECFA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0" r="5901"/>
          <a:stretch/>
        </p:blipFill>
        <p:spPr>
          <a:xfrm rot="5400000">
            <a:off x="596683" y="2996034"/>
            <a:ext cx="1754505" cy="1719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6F5371-1BC3-64A0-D7EC-ED512D7D6A95}"/>
              </a:ext>
            </a:extLst>
          </p:cNvPr>
          <p:cNvSpPr txBox="1"/>
          <p:nvPr/>
        </p:nvSpPr>
        <p:spPr>
          <a:xfrm>
            <a:off x="437597" y="559574"/>
            <a:ext cx="636389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/>
              <a:t>ReCoNnect</a:t>
            </a:r>
            <a:r>
              <a:rPr lang="en-US" sz="1400" b="1" dirty="0"/>
              <a:t> </a:t>
            </a:r>
            <a:r>
              <a:rPr lang="ro-RO" sz="1400" b="1" dirty="0"/>
              <a:t>- </a:t>
            </a:r>
            <a:r>
              <a:rPr lang="en-US" sz="1400" b="1" dirty="0"/>
              <a:t>Researchers’ Night</a:t>
            </a:r>
            <a:r>
              <a:rPr lang="ro-RO" sz="1400" b="1" dirty="0"/>
              <a:t> &amp;</a:t>
            </a:r>
            <a:r>
              <a:rPr lang="en-US" sz="1400" b="1" dirty="0"/>
              <a:t> Caravan</a:t>
            </a:r>
            <a:r>
              <a:rPr lang="ro-RO" sz="1400" b="1" dirty="0"/>
              <a:t> &amp;</a:t>
            </a:r>
            <a:r>
              <a:rPr lang="en-US" sz="1400" b="1" dirty="0"/>
              <a:t> </a:t>
            </a:r>
          </a:p>
          <a:p>
            <a:r>
              <a:rPr lang="en-US" sz="1400" b="1" dirty="0"/>
              <a:t>A different kind of School</a:t>
            </a:r>
            <a:r>
              <a:rPr lang="ro-RO" sz="1400" b="1" dirty="0"/>
              <a:t>;</a:t>
            </a:r>
            <a:r>
              <a:rPr lang="en-US" sz="1400" b="1" dirty="0"/>
              <a:t> RISE project</a:t>
            </a:r>
          </a:p>
          <a:p>
            <a:endParaRPr lang="en-US" sz="1400" b="1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F211EC7-0D02-B3DE-4B1A-50B43A8C6C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616" y="504703"/>
            <a:ext cx="1421659" cy="2527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8076BD9-96D7-6E89-ED70-3E8997705C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356" y="2449641"/>
            <a:ext cx="3275852" cy="1844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6171132-20EB-53EB-59CF-7DE4943AD6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387" y="4432428"/>
            <a:ext cx="3228140" cy="1815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7A33FB6E-3E7A-9B47-A93C-8275CBFBE2F3}"/>
              </a:ext>
            </a:extLst>
          </p:cNvPr>
          <p:cNvGrpSpPr/>
          <p:nvPr/>
        </p:nvGrpSpPr>
        <p:grpSpPr>
          <a:xfrm>
            <a:off x="9329312" y="596409"/>
            <a:ext cx="2697853" cy="1805128"/>
            <a:chOff x="9329314" y="515255"/>
            <a:chExt cx="2697853" cy="1805128"/>
          </a:xfrm>
        </p:grpSpPr>
        <p:pic>
          <p:nvPicPr>
            <p:cNvPr id="1034" name="Picture 10" descr="Colegiul National Ion Creanga, Bucuresti">
              <a:extLst>
                <a:ext uri="{FF2B5EF4-FFF2-40B4-BE49-F238E27FC236}">
                  <a16:creationId xmlns:a16="http://schemas.microsoft.com/office/drawing/2014/main" id="{67C6DB36-CB08-457E-A58C-22E19C699D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29314" y="522637"/>
              <a:ext cx="1032145" cy="1797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Colegiul Național „Samuil Vulcan”, Beiuș">
              <a:extLst>
                <a:ext uri="{FF2B5EF4-FFF2-40B4-BE49-F238E27FC236}">
                  <a16:creationId xmlns:a16="http://schemas.microsoft.com/office/drawing/2014/main" id="{D6C50C57-B259-B396-8EA1-54CD4E098A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03" b="3457"/>
            <a:stretch>
              <a:fillRect/>
            </a:stretch>
          </p:blipFill>
          <p:spPr bwMode="auto">
            <a:xfrm rot="16200000">
              <a:off x="10296475" y="589690"/>
              <a:ext cx="1805128" cy="16562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6C8D73D-7728-B249-5944-5D2A3B4AC54D}"/>
              </a:ext>
            </a:extLst>
          </p:cNvPr>
          <p:cNvSpPr txBox="1"/>
          <p:nvPr/>
        </p:nvSpPr>
        <p:spPr>
          <a:xfrm>
            <a:off x="9768408" y="4432428"/>
            <a:ext cx="223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</a:t>
            </a:r>
            <a:r>
              <a:rPr lang="ro-RO" b="1" dirty="0"/>
              <a:t>ărcănești Caravan</a:t>
            </a:r>
            <a:endParaRPr lang="en-US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89497B-C16F-031F-8CCF-AAFAFEEAA855}"/>
              </a:ext>
            </a:extLst>
          </p:cNvPr>
          <p:cNvSpPr txBox="1"/>
          <p:nvPr/>
        </p:nvSpPr>
        <p:spPr>
          <a:xfrm>
            <a:off x="10056440" y="3951607"/>
            <a:ext cx="2024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bg1"/>
                </a:solidFill>
              </a:rPr>
              <a:t>Azuga Caravan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67030DA-A29C-0642-3184-2D886A34AE22}"/>
              </a:ext>
            </a:extLst>
          </p:cNvPr>
          <p:cNvSpPr txBox="1"/>
          <p:nvPr/>
        </p:nvSpPr>
        <p:spPr>
          <a:xfrm>
            <a:off x="7847616" y="439184"/>
            <a:ext cx="2033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600" b="1" dirty="0"/>
              <a:t>Petrila Caravan</a:t>
            </a:r>
            <a:endParaRPr lang="en-US" sz="16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CAFFEF-6AE0-FAD9-D5C6-FAD6119F848D}"/>
              </a:ext>
            </a:extLst>
          </p:cNvPr>
          <p:cNvSpPr txBox="1"/>
          <p:nvPr/>
        </p:nvSpPr>
        <p:spPr>
          <a:xfrm>
            <a:off x="9357861" y="2077822"/>
            <a:ext cx="228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bg1"/>
                </a:solidFill>
              </a:rPr>
              <a:t>București, RISE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D96217-F808-B36B-61B9-D8F9E4A279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35" y="2454475"/>
            <a:ext cx="3464977" cy="194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olegiul National de Informatica Gr. Moisil, Brasov">
            <a:extLst>
              <a:ext uri="{FF2B5EF4-FFF2-40B4-BE49-F238E27FC236}">
                <a16:creationId xmlns:a16="http://schemas.microsoft.com/office/drawing/2014/main" id="{68E3156B-2DF9-88AA-E3D3-B67E890C0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324" y="4209701"/>
            <a:ext cx="1848811" cy="2462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DB24FD0-FF63-458A-5A8D-19225898D8F1}"/>
              </a:ext>
            </a:extLst>
          </p:cNvPr>
          <p:cNvSpPr txBox="1"/>
          <p:nvPr/>
        </p:nvSpPr>
        <p:spPr>
          <a:xfrm>
            <a:off x="4557542" y="6313867"/>
            <a:ext cx="1390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bg1"/>
                </a:solidFill>
              </a:rPr>
              <a:t>Brașov, RISE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36" name="Picture 12" descr="Colegiul Național „Samuil Vulcan”, Beiuș">
            <a:extLst>
              <a:ext uri="{FF2B5EF4-FFF2-40B4-BE49-F238E27FC236}">
                <a16:creationId xmlns:a16="http://schemas.microsoft.com/office/drawing/2014/main" id="{1B461A56-22AE-A42D-02BA-8C6EA1D0E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862" y="4625160"/>
            <a:ext cx="2719843" cy="204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AA26C3B-BD4F-036E-CC82-C2F9A4D078B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6" r="11151"/>
          <a:stretch>
            <a:fillRect/>
          </a:stretch>
        </p:blipFill>
        <p:spPr>
          <a:xfrm rot="5400000">
            <a:off x="172101" y="4663864"/>
            <a:ext cx="2121561" cy="188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F2E474A-970F-B2CB-51AA-5F58F4A893E3}"/>
              </a:ext>
            </a:extLst>
          </p:cNvPr>
          <p:cNvSpPr txBox="1"/>
          <p:nvPr/>
        </p:nvSpPr>
        <p:spPr>
          <a:xfrm>
            <a:off x="6406353" y="6313867"/>
            <a:ext cx="164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bg1"/>
                </a:solidFill>
              </a:rPr>
              <a:t>Beiuș, RISE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E72042C-FE34-894E-ACE9-3188A83E06ED}"/>
              </a:ext>
            </a:extLst>
          </p:cNvPr>
          <p:cNvSpPr txBox="1"/>
          <p:nvPr/>
        </p:nvSpPr>
        <p:spPr>
          <a:xfrm>
            <a:off x="4734168" y="651246"/>
            <a:ext cx="326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b="1" dirty="0">
                <a:solidFill>
                  <a:schemeClr val="bg1"/>
                </a:solidFill>
              </a:rPr>
              <a:t>A </a:t>
            </a:r>
            <a:r>
              <a:rPr lang="ro-RO" b="1" dirty="0" err="1">
                <a:solidFill>
                  <a:schemeClr val="bg1"/>
                </a:solidFill>
              </a:rPr>
              <a:t>diff</a:t>
            </a:r>
            <a:r>
              <a:rPr lang="en-US" b="1" dirty="0">
                <a:solidFill>
                  <a:schemeClr val="bg1"/>
                </a:solidFill>
              </a:rPr>
              <a:t>e</a:t>
            </a:r>
            <a:r>
              <a:rPr lang="ro-RO" b="1" dirty="0" err="1">
                <a:solidFill>
                  <a:schemeClr val="bg1"/>
                </a:solidFill>
              </a:rPr>
              <a:t>rent</a:t>
            </a:r>
            <a:r>
              <a:rPr lang="ro-RO" b="1" dirty="0">
                <a:solidFill>
                  <a:schemeClr val="bg1"/>
                </a:solidFill>
              </a:rPr>
              <a:t> kind of School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15797E8-51DC-0219-3BED-9512414540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36" y="4635328"/>
            <a:ext cx="2779973" cy="2087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A62DEA6-20F8-EB60-06CF-A4B223811F9E}"/>
              </a:ext>
            </a:extLst>
          </p:cNvPr>
          <p:cNvSpPr txBox="1"/>
          <p:nvPr/>
        </p:nvSpPr>
        <p:spPr>
          <a:xfrm>
            <a:off x="914409" y="6240252"/>
            <a:ext cx="6215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Researchers’ Night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87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4D8D3B9-D78D-C748-9ACB-F04882E73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980" y="616013"/>
            <a:ext cx="2354445" cy="3326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350481-D40B-3D2A-B36D-8AFED7553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846" y="654834"/>
            <a:ext cx="2253227" cy="3258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63883" y="58578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Brochures/Annual Reports</a:t>
            </a:r>
            <a:endParaRPr lang="en-US" sz="3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1258ED-185F-FB66-218A-25FC7C9C0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868" y="643353"/>
            <a:ext cx="2281976" cy="3258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462FC8-A543-1CFB-F9BB-5DC6998EEB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90" b="2530"/>
          <a:stretch>
            <a:fillRect/>
          </a:stretch>
        </p:blipFill>
        <p:spPr>
          <a:xfrm>
            <a:off x="5007224" y="2636912"/>
            <a:ext cx="3050236" cy="3862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594E59-6020-9BE3-3616-E1B0B37834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502" y="2073374"/>
            <a:ext cx="3011922" cy="4372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5A8757-DA69-6887-D727-2C78F83A3D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0922" y="2636912"/>
            <a:ext cx="2880320" cy="3862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D55F7B-6B01-657C-D060-512A9C718F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9186" y="1268760"/>
            <a:ext cx="2867685" cy="4042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4811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E714F-BE46-9912-6068-495EC713E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37D11E-508C-0916-91ED-F16B8211B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1000"/>
                    </a14:imgEffect>
                    <a14:imgEffect>
                      <a14:brightnessContrast bright="1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2529" b="-5803"/>
          <a:stretch>
            <a:fillRect/>
          </a:stretch>
        </p:blipFill>
        <p:spPr>
          <a:xfrm>
            <a:off x="-672753" y="-891480"/>
            <a:ext cx="13096509" cy="814755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D172ED-5ABE-4BCF-F214-733BC380612B}"/>
              </a:ext>
            </a:extLst>
          </p:cNvPr>
          <p:cNvSpPr txBox="1">
            <a:spLocks/>
          </p:cNvSpPr>
          <p:nvPr/>
        </p:nvSpPr>
        <p:spPr>
          <a:xfrm>
            <a:off x="3791744" y="980728"/>
            <a:ext cx="5181600" cy="9906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GB" sz="8000" dirty="0">
                <a:solidFill>
                  <a:srgbClr val="002060"/>
                </a:solidFill>
                <a:latin typeface="French Script MT" panose="03020402040607040605" pitchFamily="66" charset="0"/>
              </a:rPr>
              <a:t>Thank You!</a:t>
            </a:r>
            <a:endParaRPr lang="ro-RO" sz="8000" dirty="0">
              <a:solidFill>
                <a:srgbClr val="00206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921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0FF56AC-05B2-EBF6-5EAD-A25F9E35C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908720"/>
            <a:ext cx="10369152" cy="5572063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F2E40-ED85-A05F-DDFC-CC9EA22D8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5635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o-RO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</a:t>
            </a:r>
            <a:r>
              <a:rPr lang="en-U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gurele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Pole of Physics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8DC4AB78-9A81-6D56-8CD1-02506904F60C}"/>
              </a:ext>
            </a:extLst>
          </p:cNvPr>
          <p:cNvSpPr/>
          <p:nvPr/>
        </p:nvSpPr>
        <p:spPr>
          <a:xfrm>
            <a:off x="9682411" y="732620"/>
            <a:ext cx="1789856" cy="2090264"/>
          </a:xfrm>
          <a:prstGeom prst="wedgeRoundRectCallout">
            <a:avLst>
              <a:gd name="adj1" fmla="val -45506"/>
              <a:gd name="adj2" fmla="val 24412"/>
              <a:gd name="adj3" fmla="val 16667"/>
            </a:avLst>
          </a:prstGeom>
          <a:solidFill>
            <a:srgbClr val="FFFF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200" b="1" dirty="0">
                <a:solidFill>
                  <a:srgbClr val="0070C0"/>
                </a:solidFill>
                <a:latin typeface="Calibri"/>
              </a:rPr>
              <a:t>NUCLEAR </a:t>
            </a:r>
          </a:p>
          <a:p>
            <a:pPr>
              <a:defRPr/>
            </a:pPr>
            <a:r>
              <a:rPr lang="en-US" sz="1200" b="1" dirty="0">
                <a:solidFill>
                  <a:srgbClr val="0070C0"/>
                </a:solidFill>
                <a:latin typeface="Calibri"/>
              </a:rPr>
              <a:t>Facilities</a:t>
            </a:r>
          </a:p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Calibri"/>
              </a:rPr>
              <a:t>9-MV Tandem</a:t>
            </a:r>
          </a:p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Calibri"/>
              </a:rPr>
              <a:t>ELI-NP Laser</a:t>
            </a:r>
          </a:p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Calibri"/>
              </a:rPr>
              <a:t>3-MV </a:t>
            </a:r>
            <a:r>
              <a:rPr lang="en-US" sz="1200" dirty="0" err="1">
                <a:solidFill>
                  <a:srgbClr val="0070C0"/>
                </a:solidFill>
                <a:latin typeface="Calibri"/>
              </a:rPr>
              <a:t>Tandetron</a:t>
            </a:r>
            <a:endParaRPr lang="en-US" sz="1200" dirty="0">
              <a:solidFill>
                <a:srgbClr val="0070C0"/>
              </a:solidFill>
              <a:latin typeface="Calibri"/>
            </a:endParaRPr>
          </a:p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Calibri"/>
              </a:rPr>
              <a:t>1-MV </a:t>
            </a:r>
            <a:r>
              <a:rPr lang="en-US" sz="1200" dirty="0" err="1">
                <a:solidFill>
                  <a:srgbClr val="0070C0"/>
                </a:solidFill>
                <a:latin typeface="Calibri"/>
              </a:rPr>
              <a:t>Tandetron</a:t>
            </a:r>
            <a:endParaRPr lang="en-US" sz="1200" dirty="0">
              <a:solidFill>
                <a:srgbClr val="0070C0"/>
              </a:solidFill>
              <a:latin typeface="Calibri"/>
            </a:endParaRPr>
          </a:p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Calibri"/>
              </a:rPr>
              <a:t>Radiopharm. Centre</a:t>
            </a:r>
          </a:p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Calibri"/>
              </a:rPr>
              <a:t>Irradiation Facility</a:t>
            </a:r>
          </a:p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Calibri"/>
              </a:rPr>
              <a:t>ELI-NP Gamma Source</a:t>
            </a:r>
          </a:p>
          <a:p>
            <a:pPr>
              <a:defRPr/>
            </a:pPr>
            <a:r>
              <a:rPr lang="en-US" sz="1200" dirty="0">
                <a:solidFill>
                  <a:srgbClr val="0070C0"/>
                </a:solidFill>
                <a:latin typeface="Calibri"/>
              </a:rPr>
              <a:t>Waste Treatment Plant</a:t>
            </a:r>
            <a:endParaRPr lang="en-US" sz="16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30C26EAD-35A2-18AA-98D9-9BD7AE9CE4F5}"/>
              </a:ext>
            </a:extLst>
          </p:cNvPr>
          <p:cNvSpPr/>
          <p:nvPr/>
        </p:nvSpPr>
        <p:spPr>
          <a:xfrm>
            <a:off x="691424" y="3530319"/>
            <a:ext cx="1524000" cy="3124200"/>
          </a:xfrm>
          <a:prstGeom prst="wedgeRoundRectCallout">
            <a:avLst>
              <a:gd name="adj1" fmla="val 41712"/>
              <a:gd name="adj2" fmla="val 25824"/>
              <a:gd name="adj3" fmla="val 16667"/>
            </a:avLst>
          </a:prstGeom>
          <a:solidFill>
            <a:srgbClr val="FFFF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en-US" sz="1200" b="1" dirty="0">
                <a:solidFill>
                  <a:srgbClr val="0070C0"/>
                </a:solidFill>
                <a:latin typeface="Calibri"/>
              </a:rPr>
              <a:t>LASERS &amp; PLASMA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070C0"/>
                </a:solidFill>
                <a:latin typeface="Calibri"/>
              </a:rPr>
              <a:t>MATERIALS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070C0"/>
                </a:solidFill>
                <a:latin typeface="Calibri"/>
              </a:rPr>
              <a:t>EARTH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070C0"/>
                </a:solidFill>
                <a:latin typeface="Calibri"/>
              </a:rPr>
              <a:t>OPTOELECTRONIS</a:t>
            </a:r>
          </a:p>
          <a:p>
            <a:pPr algn="ctr">
              <a:defRPr/>
            </a:pPr>
            <a:r>
              <a:rPr lang="en-US" sz="1200" dirty="0">
                <a:solidFill>
                  <a:srgbClr val="0070C0"/>
                </a:solidFill>
                <a:latin typeface="Calibri"/>
              </a:rPr>
              <a:t>------------------</a:t>
            </a:r>
          </a:p>
          <a:p>
            <a:pPr algn="ctr">
              <a:defRPr/>
            </a:pPr>
            <a:r>
              <a:rPr lang="en-US" sz="1200" dirty="0">
                <a:solidFill>
                  <a:srgbClr val="0070C0"/>
                </a:solidFill>
                <a:latin typeface="Calibri"/>
              </a:rPr>
              <a:t>Space Sciences</a:t>
            </a:r>
          </a:p>
          <a:p>
            <a:pPr algn="ctr">
              <a:defRPr/>
            </a:pPr>
            <a:r>
              <a:rPr lang="en-US" sz="1200" dirty="0">
                <a:solidFill>
                  <a:srgbClr val="0070C0"/>
                </a:solidFill>
                <a:latin typeface="Calibri"/>
              </a:rPr>
              <a:t>Theoretical Physics</a:t>
            </a:r>
          </a:p>
          <a:p>
            <a:pPr algn="ctr">
              <a:defRPr/>
            </a:pPr>
            <a:r>
              <a:rPr lang="en-US" sz="1200" dirty="0">
                <a:solidFill>
                  <a:srgbClr val="0070C0"/>
                </a:solidFill>
                <a:latin typeface="Calibri"/>
              </a:rPr>
              <a:t>Particle Physics</a:t>
            </a:r>
          </a:p>
          <a:p>
            <a:pPr algn="ctr">
              <a:defRPr/>
            </a:pPr>
            <a:r>
              <a:rPr lang="en-US" sz="1200" dirty="0">
                <a:solidFill>
                  <a:srgbClr val="0070C0"/>
                </a:solidFill>
                <a:latin typeface="Calibri"/>
              </a:rPr>
              <a:t>Computing</a:t>
            </a:r>
          </a:p>
          <a:p>
            <a:pPr algn="ctr">
              <a:defRPr/>
            </a:pPr>
            <a:r>
              <a:rPr lang="en-US" sz="1200" dirty="0">
                <a:solidFill>
                  <a:srgbClr val="0070C0"/>
                </a:solidFill>
                <a:latin typeface="Calibri"/>
              </a:rPr>
              <a:t>Nat. Phys. Library</a:t>
            </a:r>
          </a:p>
          <a:p>
            <a:pPr algn="ctr">
              <a:defRPr/>
            </a:pPr>
            <a:r>
              <a:rPr lang="en-US" sz="1200" dirty="0">
                <a:solidFill>
                  <a:srgbClr val="0070C0"/>
                </a:solidFill>
                <a:latin typeface="Calibri"/>
              </a:rPr>
              <a:t>-------------------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070C0"/>
                </a:solidFill>
                <a:latin typeface="Calibri"/>
              </a:rPr>
              <a:t>UNIVERSITY</a:t>
            </a:r>
            <a:r>
              <a:rPr lang="en-US" sz="1200" dirty="0">
                <a:solidFill>
                  <a:srgbClr val="0070C0"/>
                </a:solidFill>
                <a:latin typeface="Calibri"/>
              </a:rPr>
              <a:t> (Faculty of Physics)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070C0"/>
                </a:solidFill>
                <a:latin typeface="Calibri"/>
              </a:rPr>
              <a:t>High School</a:t>
            </a:r>
          </a:p>
          <a:p>
            <a:pPr algn="ctr">
              <a:defRPr/>
            </a:pPr>
            <a:r>
              <a:rPr lang="en-US" sz="1200" dirty="0">
                <a:solidFill>
                  <a:srgbClr val="0070C0"/>
                </a:solidFill>
                <a:latin typeface="Calibri"/>
              </a:rPr>
              <a:t>-------------------</a:t>
            </a:r>
          </a:p>
          <a:p>
            <a:pPr algn="ctr">
              <a:defRPr/>
            </a:pPr>
            <a:r>
              <a:rPr lang="en-US" sz="1200" b="1" dirty="0">
                <a:solidFill>
                  <a:srgbClr val="0070C0"/>
                </a:solidFill>
                <a:latin typeface="Calibri"/>
              </a:rPr>
              <a:t>ENGINEERING</a:t>
            </a:r>
          </a:p>
        </p:txBody>
      </p:sp>
      <p:sp>
        <p:nvSpPr>
          <p:cNvPr id="5127" name="TextBox 7">
            <a:extLst>
              <a:ext uri="{FF2B5EF4-FFF2-40B4-BE49-F238E27FC236}">
                <a16:creationId xmlns:a16="http://schemas.microsoft.com/office/drawing/2014/main" id="{4755E3A5-2D40-8714-1FA7-5A78BB147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2682" y="1521047"/>
            <a:ext cx="1449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C000"/>
                </a:solidFill>
                <a:latin typeface="Calibri" panose="020F0502020204030204" pitchFamily="34" charset="0"/>
              </a:rPr>
              <a:t>ring rail/road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6020C528-7499-A2D3-6515-60227A5E26A8}"/>
              </a:ext>
            </a:extLst>
          </p:cNvPr>
          <p:cNvSpPr/>
          <p:nvPr/>
        </p:nvSpPr>
        <p:spPr>
          <a:xfrm>
            <a:off x="4397376" y="955340"/>
            <a:ext cx="228600" cy="381000"/>
          </a:xfrm>
          <a:prstGeom prst="upArrow">
            <a:avLst>
              <a:gd name="adj1" fmla="val 50000"/>
              <a:gd name="adj2" fmla="val 4662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29" name="TextBox 9">
            <a:extLst>
              <a:ext uri="{FF2B5EF4-FFF2-40B4-BE49-F238E27FC236}">
                <a16:creationId xmlns:a16="http://schemas.microsoft.com/office/drawing/2014/main" id="{6659279C-9A3C-1EF1-F6DA-129B70FC7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6994" y="1054056"/>
            <a:ext cx="1333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C000"/>
                </a:solidFill>
                <a:latin typeface="Calibri" panose="020F0502020204030204" pitchFamily="34" charset="0"/>
              </a:rPr>
              <a:t>BUCHAREST</a:t>
            </a:r>
          </a:p>
        </p:txBody>
      </p:sp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644191CA-5BCC-2EDD-9E55-B0948F49C428}"/>
              </a:ext>
            </a:extLst>
          </p:cNvPr>
          <p:cNvSpPr/>
          <p:nvPr/>
        </p:nvSpPr>
        <p:spPr>
          <a:xfrm>
            <a:off x="4056062" y="1834367"/>
            <a:ext cx="682625" cy="228600"/>
          </a:xfrm>
          <a:prstGeom prst="left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5FA6685-E88C-D74B-6283-59D6259906D8}"/>
              </a:ext>
            </a:extLst>
          </p:cNvPr>
          <p:cNvSpPr/>
          <p:nvPr/>
        </p:nvSpPr>
        <p:spPr>
          <a:xfrm>
            <a:off x="2783632" y="5445224"/>
            <a:ext cx="567035" cy="368300"/>
          </a:xfrm>
          <a:prstGeom prst="wedgeRoundRectCallout">
            <a:avLst>
              <a:gd name="adj1" fmla="val 69424"/>
              <a:gd name="adj2" fmla="val 45825"/>
              <a:gd name="adj3" fmla="val 16667"/>
            </a:avLst>
          </a:prstGeom>
          <a:solidFill>
            <a:srgbClr val="FFFF9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IFA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974" y="1018371"/>
            <a:ext cx="3961104" cy="5688793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o-RO" sz="1400" u="sng" dirty="0">
                <a:latin typeface="Arial (Body)"/>
              </a:rPr>
              <a:t>27 </a:t>
            </a:r>
            <a:r>
              <a:rPr lang="en-US" sz="1400" u="sng" dirty="0">
                <a:latin typeface="Arial (Body)"/>
              </a:rPr>
              <a:t>May</a:t>
            </a:r>
            <a:r>
              <a:rPr lang="ro-RO" sz="1400" dirty="0">
                <a:latin typeface="Arial (Body)"/>
              </a:rPr>
              <a:t>: </a:t>
            </a:r>
            <a:r>
              <a:rPr lang="en-US" sz="1400" dirty="0">
                <a:latin typeface="Arial (Body)"/>
              </a:rPr>
              <a:t>The GA of the RPR Academy approved the establishment of an Institute of Physics as an institute of the Academy. </a:t>
            </a:r>
          </a:p>
          <a:p>
            <a:pPr marL="0" indent="0">
              <a:buNone/>
            </a:pPr>
            <a:r>
              <a:rPr lang="ro-RO" sz="1400" u="sng" dirty="0">
                <a:latin typeface="Arial (Body)"/>
              </a:rPr>
              <a:t>29 </a:t>
            </a:r>
            <a:r>
              <a:rPr lang="en-US" sz="1400" u="sng" dirty="0">
                <a:latin typeface="Arial (Body)"/>
              </a:rPr>
              <a:t>June</a:t>
            </a:r>
            <a:r>
              <a:rPr lang="ro-RO" sz="1400" dirty="0">
                <a:latin typeface="Arial (Body)"/>
              </a:rPr>
              <a:t>:</a:t>
            </a:r>
            <a:r>
              <a:rPr lang="ro-RO" sz="1400" b="1" dirty="0">
                <a:latin typeface="Arial (Body)"/>
              </a:rPr>
              <a:t> </a:t>
            </a:r>
            <a:r>
              <a:rPr lang="en-US" sz="1400" dirty="0">
                <a:latin typeface="Arial (Body)"/>
              </a:rPr>
              <a:t>The GA approved the Institute</a:t>
            </a:r>
            <a:r>
              <a:rPr lang="en-GB" sz="1400" dirty="0">
                <a:latin typeface="Arial (Body)"/>
              </a:rPr>
              <a:t>’s Organization Regulations and decided to appoint Professor Horia Hulubei as its director. </a:t>
            </a:r>
            <a:endParaRPr lang="en-US" sz="1400" b="1" dirty="0">
              <a:latin typeface="Arial (Body)"/>
            </a:endParaRPr>
          </a:p>
          <a:p>
            <a:pPr marL="0" indent="0">
              <a:buNone/>
            </a:pPr>
            <a:endParaRPr lang="ro-RO" sz="1400" dirty="0">
              <a:latin typeface="Arial (Body)"/>
            </a:endParaRPr>
          </a:p>
          <a:p>
            <a:pPr marL="0" indent="0">
              <a:buNone/>
            </a:pPr>
            <a:endParaRPr lang="ro-RO" sz="1400" dirty="0">
              <a:latin typeface="Arial (Body)"/>
            </a:endParaRPr>
          </a:p>
          <a:p>
            <a:pPr marL="0" indent="0">
              <a:buNone/>
            </a:pPr>
            <a:endParaRPr lang="ro-RO" sz="1400" dirty="0">
              <a:latin typeface="Arial (Body)"/>
            </a:endParaRPr>
          </a:p>
          <a:p>
            <a:pPr marL="0" indent="0">
              <a:buNone/>
            </a:pPr>
            <a:endParaRPr lang="ro-RO" sz="1400" dirty="0">
              <a:latin typeface="Arial (Body)"/>
            </a:endParaRPr>
          </a:p>
          <a:p>
            <a:pPr marL="0" indent="0">
              <a:buNone/>
            </a:pPr>
            <a:endParaRPr lang="ro-RO" sz="1400" dirty="0">
              <a:latin typeface="Arial (Body)"/>
            </a:endParaRPr>
          </a:p>
          <a:p>
            <a:pPr marL="0" indent="0">
              <a:buNone/>
            </a:pPr>
            <a:endParaRPr lang="ro-RO" sz="1400" dirty="0">
              <a:latin typeface="Arial (Body)"/>
            </a:endParaRPr>
          </a:p>
          <a:p>
            <a:pPr marL="0" indent="0">
              <a:buNone/>
            </a:pPr>
            <a:endParaRPr lang="en-GB" sz="1400" dirty="0">
              <a:latin typeface="Arial (Body)"/>
            </a:endParaRPr>
          </a:p>
          <a:p>
            <a:pPr marL="0" indent="0">
              <a:buNone/>
            </a:pPr>
            <a:endParaRPr lang="en-GB" sz="1400" dirty="0">
              <a:latin typeface="Arial (Body)"/>
            </a:endParaRPr>
          </a:p>
          <a:p>
            <a:pPr marL="0" indent="0">
              <a:buNone/>
            </a:pPr>
            <a:endParaRPr lang="en-GB" sz="1400" dirty="0">
              <a:latin typeface="Arial (Body)"/>
            </a:endParaRPr>
          </a:p>
          <a:p>
            <a:pPr marL="0" indent="0">
              <a:buNone/>
            </a:pPr>
            <a:endParaRPr lang="en-GB" sz="1400" dirty="0">
              <a:latin typeface="Arial (Body)"/>
            </a:endParaRPr>
          </a:p>
          <a:p>
            <a:pPr marL="0" indent="0">
              <a:buNone/>
            </a:pPr>
            <a:endParaRPr lang="en-GB" sz="1400" dirty="0">
              <a:latin typeface="Arial (Body)"/>
            </a:endParaRPr>
          </a:p>
          <a:p>
            <a:pPr marL="0" indent="0">
              <a:buNone/>
            </a:pPr>
            <a:endParaRPr lang="en-GB" sz="1400" dirty="0">
              <a:latin typeface="Arial (Body)"/>
            </a:endParaRPr>
          </a:p>
          <a:p>
            <a:pPr marL="0" indent="0">
              <a:buNone/>
            </a:pPr>
            <a:endParaRPr lang="en-GB" sz="1400" dirty="0">
              <a:latin typeface="Arial (Body)"/>
            </a:endParaRPr>
          </a:p>
          <a:p>
            <a:pPr marL="0" indent="0">
              <a:buNone/>
            </a:pPr>
            <a:endParaRPr lang="en-GB" sz="1400" dirty="0">
              <a:latin typeface="Arial (Body)"/>
            </a:endParaRPr>
          </a:p>
          <a:p>
            <a:pPr marL="0" indent="0">
              <a:buNone/>
            </a:pPr>
            <a:r>
              <a:rPr lang="en-GB" sz="1400" dirty="0">
                <a:latin typeface="Arial (Body)"/>
              </a:rPr>
              <a:t>The Academy Institute of Physics has been located in M</a:t>
            </a:r>
            <a:r>
              <a:rPr lang="ro-RO" sz="1400" dirty="0">
                <a:latin typeface="Arial (Body)"/>
              </a:rPr>
              <a:t>ă</a:t>
            </a:r>
            <a:r>
              <a:rPr lang="en-GB" sz="1400" dirty="0" err="1">
                <a:latin typeface="Arial (Body)"/>
              </a:rPr>
              <a:t>gurele</a:t>
            </a:r>
            <a:r>
              <a:rPr lang="en-GB" sz="1400" dirty="0">
                <a:latin typeface="Arial (Body)"/>
              </a:rPr>
              <a:t> since its founding (September 1</a:t>
            </a:r>
            <a:r>
              <a:rPr lang="en-GB" sz="1400" baseline="30000" dirty="0">
                <a:latin typeface="Arial (Body)"/>
              </a:rPr>
              <a:t>st</a:t>
            </a:r>
            <a:r>
              <a:rPr lang="en-GB" sz="1400" dirty="0">
                <a:latin typeface="Arial (Body)"/>
              </a:rPr>
              <a:t>?)</a:t>
            </a:r>
            <a:endParaRPr lang="ro-RO" sz="1400" dirty="0">
              <a:latin typeface="Arial (Body)"/>
            </a:endParaRPr>
          </a:p>
          <a:p>
            <a:pPr marL="0" indent="0">
              <a:buNone/>
            </a:pPr>
            <a:endParaRPr lang="ro-RO" sz="1400" dirty="0">
              <a:latin typeface="Arial (Body)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520669"/>
            <a:ext cx="2333045" cy="331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00624" y="96293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ro-RO" sz="3300" b="1" dirty="0">
                <a:solidFill>
                  <a:srgbClr val="0070C0"/>
                </a:solidFill>
              </a:rPr>
              <a:t>1949</a:t>
            </a:r>
            <a:r>
              <a:rPr lang="ro-RO" sz="3100" b="1" dirty="0">
                <a:solidFill>
                  <a:srgbClr val="0070C0"/>
                </a:solidFill>
              </a:rPr>
              <a:t> </a:t>
            </a:r>
            <a:br>
              <a:rPr lang="en-US" sz="3000" b="1" dirty="0">
                <a:solidFill>
                  <a:srgbClr val="0070C0"/>
                </a:solidFill>
              </a:rPr>
            </a:br>
            <a:r>
              <a:rPr lang="ro-RO" sz="2800" b="1" dirty="0">
                <a:solidFill>
                  <a:srgbClr val="0070C0"/>
                </a:solidFill>
                <a:latin typeface="Calibri (Headings)"/>
              </a:rPr>
              <a:t>Academy</a:t>
            </a:r>
            <a:r>
              <a:rPr lang="en-US" sz="2800" b="1" dirty="0">
                <a:solidFill>
                  <a:srgbClr val="0070C0"/>
                </a:solidFill>
                <a:latin typeface="Calibri (Headings)"/>
              </a:rPr>
              <a:t>’s Institute of Physics</a:t>
            </a:r>
            <a:endParaRPr lang="ro-RO" sz="2800" b="1" dirty="0">
              <a:solidFill>
                <a:srgbClr val="0070C0"/>
              </a:solidFill>
              <a:latin typeface="Calibri (Headings)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846" y="1102380"/>
            <a:ext cx="1578895" cy="210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4C42F96-BF36-CAF4-F6C4-202F7AC18BA1}"/>
              </a:ext>
            </a:extLst>
          </p:cNvPr>
          <p:cNvSpPr txBox="1">
            <a:spLocks/>
          </p:cNvSpPr>
          <p:nvPr/>
        </p:nvSpPr>
        <p:spPr>
          <a:xfrm>
            <a:off x="6845385" y="0"/>
            <a:ext cx="4419398" cy="877922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3000" b="1" dirty="0">
                <a:solidFill>
                  <a:srgbClr val="0070C0"/>
                </a:solidFill>
              </a:rPr>
              <a:t>1956 </a:t>
            </a:r>
            <a:endParaRPr lang="en-US" sz="3000" b="1" dirty="0">
              <a:solidFill>
                <a:srgbClr val="0070C0"/>
              </a:solidFill>
            </a:endParaRPr>
          </a:p>
          <a:p>
            <a:r>
              <a:rPr lang="en-US" sz="2500" b="1" dirty="0">
                <a:solidFill>
                  <a:srgbClr val="0070C0"/>
                </a:solidFill>
                <a:latin typeface="Calibri (Headings)"/>
              </a:rPr>
              <a:t>Institute of Atomic Physics </a:t>
            </a:r>
            <a:r>
              <a:rPr lang="ro-RO" sz="2500" b="1" dirty="0">
                <a:solidFill>
                  <a:srgbClr val="0070C0"/>
                </a:solidFill>
                <a:latin typeface="Calibri (Headings)"/>
              </a:rPr>
              <a:t>(IFA)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ABA1A4A-38DE-1232-28E5-7B8E2E2D22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777514"/>
              </p:ext>
            </p:extLst>
          </p:nvPr>
        </p:nvGraphicFramePr>
        <p:xfrm>
          <a:off x="6089187" y="1102380"/>
          <a:ext cx="2644062" cy="429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878094" imgH="6293898" progId="AcroExch.Document.11">
                  <p:embed/>
                </p:oleObj>
              </mc:Choice>
              <mc:Fallback>
                <p:oleObj name="Acrobat Document" r:id="rId4" imgW="3878094" imgH="6293898" progId="AcroExch.Document.11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89187" y="1102380"/>
                        <a:ext cx="2644062" cy="429132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2341D2F-9D84-1EA0-41F9-FBDCDE7F20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727103"/>
              </p:ext>
            </p:extLst>
          </p:nvPr>
        </p:nvGraphicFramePr>
        <p:xfrm>
          <a:off x="9055084" y="1102380"/>
          <a:ext cx="2474482" cy="4153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3748910" imgH="6293898" progId="AcroExch.Document.11">
                  <p:embed/>
                </p:oleObj>
              </mc:Choice>
              <mc:Fallback>
                <p:oleObj name="Acrobat Document" r:id="rId6" imgW="3748910" imgH="6293898" progId="AcroExch.Document.11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55084" y="1102380"/>
                        <a:ext cx="2474482" cy="4153819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>
            <a:extLst>
              <a:ext uri="{FF2B5EF4-FFF2-40B4-BE49-F238E27FC236}">
                <a16:creationId xmlns:a16="http://schemas.microsoft.com/office/drawing/2014/main" id="{936AE6C5-FC5C-2108-4181-D75D250C2F9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917" y="3881202"/>
            <a:ext cx="1549824" cy="209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5872342E-8534-695A-418C-5DFB8E6E2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652" y="6093296"/>
            <a:ext cx="1261763" cy="40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 kern="0" dirty="0">
                <a:solidFill>
                  <a:srgbClr val="000000"/>
                </a:solidFill>
              </a:rPr>
              <a:t>Eugen B</a:t>
            </a:r>
            <a:r>
              <a:rPr lang="ro-RO" sz="1000" b="1" kern="0" dirty="0">
                <a:solidFill>
                  <a:srgbClr val="000000"/>
                </a:solidFill>
              </a:rPr>
              <a:t>Ă</a:t>
            </a:r>
            <a:r>
              <a:rPr lang="en-US" sz="1000" b="1" kern="0" dirty="0">
                <a:solidFill>
                  <a:srgbClr val="000000"/>
                </a:solidFill>
              </a:rPr>
              <a:t>D</a:t>
            </a:r>
            <a:r>
              <a:rPr lang="ro-RO" sz="1000" b="1" kern="0" dirty="0">
                <a:solidFill>
                  <a:srgbClr val="000000"/>
                </a:solidFill>
              </a:rPr>
              <a:t>Ă</a:t>
            </a:r>
            <a:r>
              <a:rPr lang="en-US" sz="1000" b="1" kern="0" dirty="0">
                <a:solidFill>
                  <a:srgbClr val="000000"/>
                </a:solidFill>
              </a:rPr>
              <a:t>R</a:t>
            </a:r>
            <a:r>
              <a:rPr lang="ro-RO" sz="1000" b="1" kern="0" dirty="0">
                <a:solidFill>
                  <a:srgbClr val="000000"/>
                </a:solidFill>
              </a:rPr>
              <a:t>Ă</a:t>
            </a:r>
            <a:r>
              <a:rPr lang="en-US" sz="1000" b="1" kern="0" dirty="0">
                <a:solidFill>
                  <a:srgbClr val="000000"/>
                </a:solidFill>
              </a:rPr>
              <a:t>U</a:t>
            </a:r>
          </a:p>
          <a:p>
            <a:pPr algn="ctr" eaLnBrk="1" hangingPunct="1">
              <a:defRPr/>
            </a:pPr>
            <a:r>
              <a:rPr lang="en-US" sz="1000" b="1" kern="0" dirty="0">
                <a:solidFill>
                  <a:srgbClr val="000000"/>
                </a:solidFill>
              </a:rPr>
              <a:t>1887-1975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E44DC392-DA88-A7C6-1995-05C0CC4F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261" y="3251541"/>
            <a:ext cx="1117493" cy="40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marL="2286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 kern="0" dirty="0" err="1">
                <a:solidFill>
                  <a:srgbClr val="0070C0"/>
                </a:solidFill>
              </a:rPr>
              <a:t>Horia</a:t>
            </a:r>
            <a:r>
              <a:rPr lang="en-US" sz="1000" b="1" kern="0" dirty="0">
                <a:solidFill>
                  <a:srgbClr val="0070C0"/>
                </a:solidFill>
              </a:rPr>
              <a:t> HULUBEI</a:t>
            </a:r>
          </a:p>
          <a:p>
            <a:pPr algn="ctr" eaLnBrk="1" hangingPunct="1">
              <a:defRPr/>
            </a:pPr>
            <a:r>
              <a:rPr lang="en-US" sz="1000" b="1" kern="0" dirty="0">
                <a:solidFill>
                  <a:srgbClr val="0070C0"/>
                </a:solidFill>
              </a:rPr>
              <a:t>1896-1972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3D1C7B-4C65-E378-8FD2-A79D66E098D3}"/>
              </a:ext>
            </a:extLst>
          </p:cNvPr>
          <p:cNvSpPr txBox="1"/>
          <p:nvPr/>
        </p:nvSpPr>
        <p:spPr>
          <a:xfrm>
            <a:off x="6037506" y="5290535"/>
            <a:ext cx="6035157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400" u="sng" dirty="0">
                <a:solidFill>
                  <a:srgbClr val="000000"/>
                </a:solidFill>
                <a:latin typeface="Arial" panose="020B0604020202020204" pitchFamily="34" charset="0"/>
              </a:rPr>
              <a:t>HCM n</a:t>
            </a:r>
            <a:r>
              <a:rPr lang="en-US" sz="1400" u="sng" dirty="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ro-RO" sz="1400" u="sng" dirty="0">
                <a:solidFill>
                  <a:srgbClr val="000000"/>
                </a:solidFill>
                <a:latin typeface="Arial" panose="020B0604020202020204" pitchFamily="34" charset="0"/>
              </a:rPr>
              <a:t>. 890 </a:t>
            </a:r>
            <a:r>
              <a:rPr lang="en-US" sz="1400" u="sng" dirty="0">
                <a:solidFill>
                  <a:srgbClr val="000000"/>
                </a:solidFill>
                <a:latin typeface="Arial" panose="020B0604020202020204" pitchFamily="34" charset="0"/>
              </a:rPr>
              <a:t>from</a:t>
            </a:r>
            <a:r>
              <a:rPr lang="ro-RO" sz="1400" u="sng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o-RO" sz="1400" b="1" u="sng" dirty="0">
                <a:solidFill>
                  <a:srgbClr val="0070C0"/>
                </a:solidFill>
                <a:latin typeface="Arial" panose="020B0604020202020204" pitchFamily="34" charset="0"/>
              </a:rPr>
              <a:t>18 mai 1956</a:t>
            </a:r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marL="180975" indent="-18097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GB" sz="1400" dirty="0">
                <a:latin typeface="Arial (Body)"/>
              </a:rPr>
              <a:t>Reorganization of the Institute of Physics of the Romanian Academy in the </a:t>
            </a:r>
            <a:r>
              <a:rPr lang="en-GB" sz="1400" b="1" dirty="0">
                <a:solidFill>
                  <a:srgbClr val="0070C0"/>
                </a:solidFill>
                <a:latin typeface="Arial (Body)"/>
              </a:rPr>
              <a:t>Institute of Atomic Physics </a:t>
            </a:r>
            <a:r>
              <a:rPr lang="ro-RO" sz="1400" kern="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1400" kern="0" dirty="0">
                <a:solidFill>
                  <a:srgbClr val="000000"/>
                </a:solidFill>
                <a:latin typeface="Arial"/>
              </a:rPr>
              <a:t>from</a:t>
            </a:r>
            <a:r>
              <a:rPr lang="ro-RO" sz="1400" kern="0" dirty="0">
                <a:solidFill>
                  <a:srgbClr val="000000"/>
                </a:solidFill>
                <a:latin typeface="Arial"/>
              </a:rPr>
              <a:t> Măgurele) </a:t>
            </a:r>
            <a:r>
              <a:rPr lang="en-US" sz="1400" kern="0" dirty="0">
                <a:solidFill>
                  <a:srgbClr val="000000"/>
                </a:solidFill>
                <a:latin typeface="Arial"/>
              </a:rPr>
              <a:t>and in the </a:t>
            </a:r>
            <a:r>
              <a:rPr lang="ro-RO" sz="1400" b="1" kern="0" dirty="0">
                <a:solidFill>
                  <a:srgbClr val="000000"/>
                </a:solidFill>
                <a:latin typeface="Arial"/>
              </a:rPr>
              <a:t>I</a:t>
            </a:r>
            <a:r>
              <a:rPr lang="en-US" sz="1400" b="1" kern="0" dirty="0" err="1">
                <a:solidFill>
                  <a:srgbClr val="000000"/>
                </a:solidFill>
                <a:latin typeface="Arial"/>
              </a:rPr>
              <a:t>nstitute</a:t>
            </a:r>
            <a:r>
              <a:rPr lang="en-US" sz="1400" b="1" kern="0" dirty="0">
                <a:solidFill>
                  <a:srgbClr val="000000"/>
                </a:solidFill>
                <a:latin typeface="Arial"/>
              </a:rPr>
              <a:t> of Physics</a:t>
            </a:r>
            <a:r>
              <a:rPr lang="ro-RO" sz="1400" b="1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ro-RO" sz="1400" kern="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1400" kern="0" dirty="0">
                <a:solidFill>
                  <a:srgbClr val="000000"/>
                </a:solidFill>
                <a:latin typeface="Arial"/>
              </a:rPr>
              <a:t>from Bucharest</a:t>
            </a:r>
            <a:r>
              <a:rPr lang="ro-RO" sz="1400" kern="0" dirty="0">
                <a:solidFill>
                  <a:srgbClr val="000000"/>
                </a:solidFill>
                <a:latin typeface="Arial"/>
              </a:rPr>
              <a:t>)</a:t>
            </a:r>
            <a:r>
              <a:rPr lang="ro-RO" sz="1400" b="1" kern="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180975" indent="-18097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ro-RO" sz="1400" b="1" kern="0" dirty="0">
                <a:solidFill>
                  <a:srgbClr val="0070C0"/>
                </a:solidFill>
                <a:latin typeface="Arial"/>
              </a:rPr>
              <a:t>Acad. Horia Hulubei</a:t>
            </a:r>
            <a:r>
              <a:rPr lang="ro-RO" sz="1400" b="1" kern="0" dirty="0">
                <a:solidFill>
                  <a:srgbClr val="002060"/>
                </a:solidFill>
                <a:latin typeface="Arial"/>
              </a:rPr>
              <a:t> </a:t>
            </a:r>
            <a:r>
              <a:rPr lang="ro-RO" sz="1400" kern="0" dirty="0">
                <a:solidFill>
                  <a:srgbClr val="000000"/>
                </a:solidFill>
                <a:latin typeface="Arial"/>
              </a:rPr>
              <a:t>- Director IFA; </a:t>
            </a:r>
          </a:p>
          <a:p>
            <a:pPr marL="180975" indent="-180975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/>
              </a:rPr>
              <a:t>Acad. Eugen B</a:t>
            </a:r>
            <a:r>
              <a:rPr lang="ro-RO" sz="1400" b="1" kern="0" dirty="0" err="1">
                <a:solidFill>
                  <a:srgbClr val="000000"/>
                </a:solidFill>
                <a:latin typeface="Arial"/>
              </a:rPr>
              <a:t>ădărău</a:t>
            </a:r>
            <a:r>
              <a:rPr lang="ro-RO" sz="1400" kern="0" dirty="0">
                <a:solidFill>
                  <a:srgbClr val="000000"/>
                </a:solidFill>
                <a:latin typeface="Arial"/>
              </a:rPr>
              <a:t> - Director </a:t>
            </a:r>
            <a:r>
              <a:rPr lang="en-US" sz="1400" kern="0" dirty="0">
                <a:solidFill>
                  <a:srgbClr val="000000"/>
                </a:solidFill>
                <a:latin typeface="Arial"/>
              </a:rPr>
              <a:t>of</a:t>
            </a:r>
            <a:r>
              <a:rPr lang="ro-RO" sz="1400" kern="0" dirty="0">
                <a:solidFill>
                  <a:srgbClr val="000000"/>
                </a:solidFill>
                <a:latin typeface="Arial"/>
              </a:rPr>
              <a:t> Ins</a:t>
            </a:r>
            <a:r>
              <a:rPr lang="en-US" sz="1400" kern="0" dirty="0" err="1">
                <a:solidFill>
                  <a:srgbClr val="000000"/>
                </a:solidFill>
                <a:latin typeface="Arial"/>
              </a:rPr>
              <a:t>titute</a:t>
            </a:r>
            <a:r>
              <a:rPr lang="en-US" sz="1400" kern="0" dirty="0">
                <a:solidFill>
                  <a:srgbClr val="000000"/>
                </a:solidFill>
                <a:latin typeface="Arial"/>
              </a:rPr>
              <a:t> of Physics</a:t>
            </a:r>
            <a:r>
              <a:rPr lang="ro-RO" sz="1400" kern="0" dirty="0">
                <a:solidFill>
                  <a:srgbClr val="000000"/>
                </a:solidFill>
                <a:latin typeface="Arial"/>
              </a:rPr>
              <a:t> (IFB)</a:t>
            </a:r>
            <a:endParaRPr lang="ro-RO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008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457" y="85843"/>
            <a:ext cx="10163452" cy="639762"/>
          </a:xfrm>
        </p:spPr>
        <p:txBody>
          <a:bodyPr/>
          <a:lstStyle/>
          <a:p>
            <a:r>
              <a:rPr lang="en-US" sz="2400" b="1" dirty="0">
                <a:solidFill>
                  <a:srgbClr val="0070C0"/>
                </a:solidFill>
              </a:rPr>
              <a:t>Outstanding Achievements </a:t>
            </a:r>
            <a:r>
              <a:rPr lang="ro-RO" sz="2400" b="1" dirty="0">
                <a:solidFill>
                  <a:srgbClr val="0070C0"/>
                </a:solidFill>
              </a:rPr>
              <a:t>– </a:t>
            </a:r>
            <a:r>
              <a:rPr lang="en-US" sz="2400" b="1" dirty="0">
                <a:solidFill>
                  <a:srgbClr val="0070C0"/>
                </a:solidFill>
              </a:rPr>
              <a:t>Romanian</a:t>
            </a:r>
            <a:r>
              <a:rPr lang="ro-RO" sz="2400" b="1" dirty="0">
                <a:solidFill>
                  <a:srgbClr val="0070C0"/>
                </a:solidFill>
              </a:rPr>
              <a:t> scientific breakthroughs</a:t>
            </a:r>
            <a:endParaRPr lang="ro-RO" sz="2400" dirty="0">
              <a:solidFill>
                <a:srgbClr val="FF0000"/>
              </a:solidFill>
            </a:endParaRPr>
          </a:p>
        </p:txBody>
      </p:sp>
      <p:pic>
        <p:nvPicPr>
          <p:cNvPr id="9220" name="Picture 4" descr="D:\IFA\IFA-INFORMARE\Fizica la Magurele_in imagini\Anii'70\Ciclotron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852110"/>
            <a:ext cx="2726203" cy="237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305" y="1357905"/>
            <a:ext cx="3027362" cy="189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478" y="852110"/>
            <a:ext cx="2281971" cy="225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658" y="3940764"/>
            <a:ext cx="2895599" cy="204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986" y="4432609"/>
            <a:ext cx="1519243" cy="2002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 descr="D:\IFA\IFA-INFORMARE\Fizica la Magurele_in imagini\Anii'70\Reactor Nuclear_3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03" y="831997"/>
            <a:ext cx="2549324" cy="237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D:\IFA\IFA-INFORMARE\Fizica la Magurele_in imagini\Anii'70\Betatron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3927980"/>
            <a:ext cx="3201979" cy="18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003" y="3293608"/>
            <a:ext cx="2467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VVRS Reactor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(URSS/1957)</a:t>
            </a:r>
            <a:endParaRPr lang="ro-RO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47728" y="3296646"/>
            <a:ext cx="2534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U120 C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y</a:t>
            </a:r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clotron (URSS/1957)</a:t>
            </a:r>
            <a:endParaRPr lang="ro-RO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24803" y="6107934"/>
            <a:ext cx="17358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IFA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Betatron (1960)</a:t>
            </a:r>
            <a:endParaRPr lang="ro-RO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73080" y="3293608"/>
            <a:ext cx="21641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CIFA-1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Calculator (1956)</a:t>
            </a:r>
            <a:endParaRPr lang="ro-RO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87354" y="943736"/>
            <a:ext cx="1123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Victor Toma</a:t>
            </a:r>
            <a:endParaRPr lang="ro-RO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162257" y="4066006"/>
            <a:ext cx="14780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Ion Agârbiceanu</a:t>
            </a:r>
            <a:endParaRPr lang="ro-RO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73080" y="6107935"/>
            <a:ext cx="1765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He-Ne Laser (1962)</a:t>
            </a:r>
            <a:endParaRPr lang="ro-RO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230" name="Picture 14" descr="D:\IFA\IFA-INFORMARE\Fizica la Magurele_in imagini\Anii'50\Prima biblioteca IF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95" y="3902929"/>
            <a:ext cx="2735955" cy="199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056904" y="6107934"/>
            <a:ext cx="14377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First </a:t>
            </a:r>
            <a:r>
              <a:rPr lang="ro-RO" sz="1400" dirty="0">
                <a:solidFill>
                  <a:srgbClr val="000000"/>
                </a:solidFill>
                <a:latin typeface="Arial" panose="020B0604020202020204" pitchFamily="34" charset="0"/>
              </a:rPr>
              <a:t>IFA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 Library</a:t>
            </a:r>
            <a:endParaRPr lang="ro-RO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000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09571E7-F48B-6BE2-8C51-505DE2179F85}"/>
              </a:ext>
            </a:extLst>
          </p:cNvPr>
          <p:cNvSpPr txBox="1">
            <a:spLocks/>
          </p:cNvSpPr>
          <p:nvPr/>
        </p:nvSpPr>
        <p:spPr bwMode="auto">
          <a:xfrm>
            <a:off x="6030288" y="-42867"/>
            <a:ext cx="584869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691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383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07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766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b="1" kern="0" dirty="0">
                <a:solidFill>
                  <a:srgbClr val="0070C0"/>
                </a:solidFill>
              </a:rPr>
              <a:t>Other</a:t>
            </a:r>
            <a:r>
              <a:rPr lang="ro-RO" sz="2000" b="1" kern="0" dirty="0">
                <a:solidFill>
                  <a:srgbClr val="0070C0"/>
                </a:solidFill>
              </a:rPr>
              <a:t> </a:t>
            </a:r>
            <a:r>
              <a:rPr lang="en-US" sz="2000" b="1" kern="0" dirty="0">
                <a:solidFill>
                  <a:srgbClr val="0070C0"/>
                </a:solidFill>
              </a:rPr>
              <a:t>outstanding achievements</a:t>
            </a:r>
            <a:r>
              <a:rPr lang="ro-RO" sz="2000" b="1" kern="0" dirty="0">
                <a:solidFill>
                  <a:srgbClr val="0070C0"/>
                </a:solidFill>
              </a:rPr>
              <a:t> (</a:t>
            </a:r>
            <a:r>
              <a:rPr lang="en-US" sz="2000" b="1" kern="0" dirty="0">
                <a:solidFill>
                  <a:srgbClr val="0070C0"/>
                </a:solidFill>
              </a:rPr>
              <a:t>70s - </a:t>
            </a:r>
            <a:r>
              <a:rPr lang="ro-RO" sz="2000" b="1" kern="0" dirty="0">
                <a:solidFill>
                  <a:srgbClr val="0070C0"/>
                </a:solidFill>
              </a:rPr>
              <a:t>80</a:t>
            </a:r>
            <a:r>
              <a:rPr lang="en-US" sz="2000" b="1" kern="0" dirty="0">
                <a:solidFill>
                  <a:srgbClr val="0070C0"/>
                </a:solidFill>
              </a:rPr>
              <a:t>s)</a:t>
            </a:r>
            <a:endParaRPr lang="ro-RO" sz="2000" kern="0" dirty="0"/>
          </a:p>
        </p:txBody>
      </p:sp>
      <p:pic>
        <p:nvPicPr>
          <p:cNvPr id="10" name="Picture 4" descr="tandem">
            <a:extLst>
              <a:ext uri="{FF2B5EF4-FFF2-40B4-BE49-F238E27FC236}">
                <a16:creationId xmlns:a16="http://schemas.microsoft.com/office/drawing/2014/main" id="{E9E4AE5C-FCFF-07D3-2413-5108ABE16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965" y="590968"/>
            <a:ext cx="1076702" cy="1613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IFA\IFA-INFORMARE\Fizica la Magurele_in imagini\Anii'70\Camera fierbinte_1.tif">
            <a:extLst>
              <a:ext uri="{FF2B5EF4-FFF2-40B4-BE49-F238E27FC236}">
                <a16:creationId xmlns:a16="http://schemas.microsoft.com/office/drawing/2014/main" id="{53D0F442-F7ED-2D6A-E45F-EE4104B50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246" y="606165"/>
            <a:ext cx="1801053" cy="161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D:\IFA\IFA-INFORMARE\Fizica la Magurele_in imagini\Anii'70\STDR_1.tif">
            <a:extLst>
              <a:ext uri="{FF2B5EF4-FFF2-40B4-BE49-F238E27FC236}">
                <a16:creationId xmlns:a16="http://schemas.microsoft.com/office/drawing/2014/main" id="{9F548F0C-B1D1-5BA5-E19E-76C989275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288" y="2637975"/>
            <a:ext cx="1672559" cy="164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FBB068-8396-312A-A40E-3D83991481A3}"/>
              </a:ext>
            </a:extLst>
          </p:cNvPr>
          <p:cNvSpPr txBox="1"/>
          <p:nvPr/>
        </p:nvSpPr>
        <p:spPr>
          <a:xfrm>
            <a:off x="6061083" y="4301198"/>
            <a:ext cx="1579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Radioactive Waste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Treatment Plant</a:t>
            </a:r>
            <a:endParaRPr lang="ro-RO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750A15-B09D-DC86-56B5-3A7CAD55D2E6}"/>
              </a:ext>
            </a:extLst>
          </p:cNvPr>
          <p:cNvSpPr txBox="1"/>
          <p:nvPr/>
        </p:nvSpPr>
        <p:spPr>
          <a:xfrm>
            <a:off x="9516750" y="2274629"/>
            <a:ext cx="2654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Radioisotopes production</a:t>
            </a:r>
            <a:endParaRPr lang="ro-RO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6" descr="D:\IFA\IFA-INFORMARE\Fizica la Magurele_in imagini\Anii'70\Laser de mare putere.tif">
            <a:extLst>
              <a:ext uri="{FF2B5EF4-FFF2-40B4-BE49-F238E27FC236}">
                <a16:creationId xmlns:a16="http://schemas.microsoft.com/office/drawing/2014/main" id="{60B5AD5D-8AB7-5975-9A05-612E9C453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620" y="2655536"/>
            <a:ext cx="1681561" cy="159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CA37D6-DA04-DE7F-64A5-43190604EAE9}"/>
              </a:ext>
            </a:extLst>
          </p:cNvPr>
          <p:cNvSpPr txBox="1"/>
          <p:nvPr/>
        </p:nvSpPr>
        <p:spPr>
          <a:xfrm>
            <a:off x="8166640" y="4329957"/>
            <a:ext cx="1600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High-power laser</a:t>
            </a:r>
            <a:endParaRPr lang="ro-RO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3A1FD2-D787-7F40-54DA-B80FBECD4DB5}"/>
              </a:ext>
            </a:extLst>
          </p:cNvPr>
          <p:cNvSpPr txBox="1"/>
          <p:nvPr/>
        </p:nvSpPr>
        <p:spPr>
          <a:xfrm>
            <a:off x="5982734" y="2266351"/>
            <a:ext cx="16912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200" b="1" dirty="0">
                <a:solidFill>
                  <a:srgbClr val="000000"/>
                </a:solidFill>
                <a:latin typeface="Arial" panose="020B0604020202020204" pitchFamily="34" charset="0"/>
              </a:rPr>
              <a:t>TANDEM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accelerator</a:t>
            </a:r>
            <a:endParaRPr lang="ro-RO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4" descr="D:\IFA\IFA-INFORMARE\Fizica la Magurele_in imagini\Anii'70\Microscopie electronica.tif">
            <a:extLst>
              <a:ext uri="{FF2B5EF4-FFF2-40B4-BE49-F238E27FC236}">
                <a16:creationId xmlns:a16="http://schemas.microsoft.com/office/drawing/2014/main" id="{F5315004-37EA-9614-C5A9-B7D0513C1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307" y="589938"/>
            <a:ext cx="658414" cy="161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0829BFE-6CE2-7E05-F914-60F2FB90C8E8}"/>
              </a:ext>
            </a:extLst>
          </p:cNvPr>
          <p:cNvSpPr txBox="1"/>
          <p:nvPr/>
        </p:nvSpPr>
        <p:spPr>
          <a:xfrm>
            <a:off x="7180095" y="2256774"/>
            <a:ext cx="2763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Electron microscopy</a:t>
            </a:r>
            <a:endParaRPr lang="ro-RO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0" name="Picture 2" descr="D:\IFA\IFA-INFORMARE\Fizica la Magurele_in imagini\Anii'70\Depuneri metalice in vid.tif">
            <a:extLst>
              <a:ext uri="{FF2B5EF4-FFF2-40B4-BE49-F238E27FC236}">
                <a16:creationId xmlns:a16="http://schemas.microsoft.com/office/drawing/2014/main" id="{F335D0BB-7FF3-AF0B-3AEB-9F59DD2FD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315" y="2679695"/>
            <a:ext cx="1154859" cy="152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0FA3383-FD60-6EE9-7E60-412AD7EBAD28}"/>
              </a:ext>
            </a:extLst>
          </p:cNvPr>
          <p:cNvSpPr txBox="1"/>
          <p:nvPr/>
        </p:nvSpPr>
        <p:spPr>
          <a:xfrm>
            <a:off x="9962858" y="4340702"/>
            <a:ext cx="24566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Vacuum metal deposition</a:t>
            </a:r>
            <a:endParaRPr lang="ro-RO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Picture 5" descr="D:\IFA\IFA-INFORMARE\Fizica la Magurele_in imagini\Anii'70\Spectrometrie RES.tif">
            <a:extLst>
              <a:ext uri="{FF2B5EF4-FFF2-40B4-BE49-F238E27FC236}">
                <a16:creationId xmlns:a16="http://schemas.microsoft.com/office/drawing/2014/main" id="{3922CD76-F6A1-1657-4B50-73DD74976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16" y="4866210"/>
            <a:ext cx="1828800" cy="143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6AC8376-EA3F-02F3-CA55-0437BE2CD25A}"/>
              </a:ext>
            </a:extLst>
          </p:cNvPr>
          <p:cNvSpPr txBox="1"/>
          <p:nvPr/>
        </p:nvSpPr>
        <p:spPr>
          <a:xfrm>
            <a:off x="6728023" y="6385285"/>
            <a:ext cx="2045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200" b="1" dirty="0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esonance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spectroscopy</a:t>
            </a:r>
            <a:endParaRPr lang="ro-RO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4" name="Picture 3" descr="D:\IFA\IFA-INFORMARE\Fizica la Magurele_in imagini\Anii'70\Generatorul de neutroni_1.tif">
            <a:extLst>
              <a:ext uri="{FF2B5EF4-FFF2-40B4-BE49-F238E27FC236}">
                <a16:creationId xmlns:a16="http://schemas.microsoft.com/office/drawing/2014/main" id="{6AECF796-B030-5BB9-3A42-75DCD04BE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458" y="4814123"/>
            <a:ext cx="1963737" cy="13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EFAF8AE-1949-7DD5-44D8-61AFC5C76A7A}"/>
              </a:ext>
            </a:extLst>
          </p:cNvPr>
          <p:cNvSpPr txBox="1"/>
          <p:nvPr/>
        </p:nvSpPr>
        <p:spPr>
          <a:xfrm>
            <a:off x="9444364" y="6299042"/>
            <a:ext cx="1526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Neutron generator</a:t>
            </a:r>
            <a:endParaRPr lang="ro-RO" sz="12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9D50830-CC45-F6F7-2D92-3C053EA7934B}"/>
              </a:ext>
            </a:extLst>
          </p:cNvPr>
          <p:cNvSpPr txBox="1">
            <a:spLocks/>
          </p:cNvSpPr>
          <p:nvPr/>
        </p:nvSpPr>
        <p:spPr bwMode="auto">
          <a:xfrm>
            <a:off x="1711589" y="128028"/>
            <a:ext cx="2664296" cy="42021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691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383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07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766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b="1" kern="0" dirty="0">
                <a:solidFill>
                  <a:srgbClr val="0070C0"/>
                </a:solidFill>
              </a:rPr>
              <a:t>Short history</a:t>
            </a:r>
            <a:r>
              <a:rPr lang="ro-RO" sz="2000" b="1" kern="0" dirty="0">
                <a:solidFill>
                  <a:srgbClr val="0070C0"/>
                </a:solidFill>
              </a:rPr>
              <a:t> of IFA</a:t>
            </a:r>
            <a:endParaRPr lang="ro-RO" sz="2000" kern="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2779E3-3B2E-8D1D-C1CD-925D79B514BE}"/>
              </a:ext>
            </a:extLst>
          </p:cNvPr>
          <p:cNvSpPr txBox="1"/>
          <p:nvPr/>
        </p:nvSpPr>
        <p:spPr>
          <a:xfrm>
            <a:off x="202437" y="564561"/>
            <a:ext cx="5682600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latin typeface="+mj-lt"/>
                <a:cs typeface="Times New Roman" panose="02020603050405020304" pitchFamily="18" charset="0"/>
              </a:rPr>
              <a:t>January 1960.</a:t>
            </a:r>
            <a:r>
              <a:rPr lang="en-GB" sz="1200" dirty="0">
                <a:latin typeface="+mj-lt"/>
                <a:cs typeface="Times New Roman" panose="02020603050405020304" pitchFamily="18" charset="0"/>
              </a:rPr>
              <a:t> The Regulation on organization and functioning of IFA, which entered into force on January 1, 1960;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latin typeface="+mj-lt"/>
                <a:cs typeface="Times New Roman" panose="02020603050405020304" pitchFamily="18" charset="0"/>
              </a:rPr>
              <a:t>June 1968.  </a:t>
            </a:r>
            <a:r>
              <a:rPr lang="en-GB" sz="1200" dirty="0">
                <a:latin typeface="+mj-lt"/>
                <a:cs typeface="Times New Roman" panose="02020603050405020304" pitchFamily="18" charset="0"/>
              </a:rPr>
              <a:t>IFA is transferred from the Academy to the subordination of CEN;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latin typeface="+mj-lt"/>
                <a:cs typeface="Times New Roman" panose="02020603050405020304" pitchFamily="18" charset="0"/>
              </a:rPr>
              <a:t>December 1973.</a:t>
            </a:r>
            <a:r>
              <a:rPr lang="en-GB" sz="1200" dirty="0">
                <a:latin typeface="+mj-lt"/>
                <a:cs typeface="Times New Roman" panose="02020603050405020304" pitchFamily="18" charset="0"/>
              </a:rPr>
              <a:t> The Central Institute of Physics (ICEFIZ) is established, under the subordination of CSEN;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latin typeface="+mj-lt"/>
                <a:cs typeface="Times New Roman" panose="02020603050405020304" pitchFamily="18" charset="0"/>
              </a:rPr>
              <a:t>January 1977. </a:t>
            </a:r>
            <a:r>
              <a:rPr lang="en-GB" sz="1200" dirty="0">
                <a:latin typeface="+mj-lt"/>
                <a:cs typeface="Times New Roman" panose="02020603050405020304" pitchFamily="18" charset="0"/>
              </a:rPr>
              <a:t>IFA together with three other research units in Bucharest </a:t>
            </a:r>
            <a:r>
              <a:rPr lang="en-GB" sz="1200" b="1" dirty="0">
                <a:latin typeface="+mj-lt"/>
                <a:cs typeface="Times New Roman" panose="02020603050405020304" pitchFamily="18" charset="0"/>
              </a:rPr>
              <a:t>ICEFIZ is reorganized </a:t>
            </a:r>
            <a:r>
              <a:rPr lang="en-GB" sz="1200" dirty="0">
                <a:latin typeface="+mj-lt"/>
                <a:cs typeface="Times New Roman" panose="02020603050405020304" pitchFamily="18" charset="0"/>
              </a:rPr>
              <a:t>ceased their activity, being replaced by: IFIN, with legal personality, ensuring ICEFIZ structure, IFTM IFTAR, CASS, CFP and the Nuclear Equipment Factory;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latin typeface="+mj-lt"/>
                <a:cs typeface="Times New Roman" panose="02020603050405020304" pitchFamily="18" charset="0"/>
              </a:rPr>
              <a:t>January 1990.</a:t>
            </a:r>
            <a:r>
              <a:rPr lang="en-GB" sz="1200" dirty="0">
                <a:latin typeface="+mj-lt"/>
                <a:cs typeface="Times New Roman" panose="02020603050405020304" pitchFamily="18" charset="0"/>
              </a:rPr>
              <a:t> According to the Decree no. 6/01.01.1990 CSEN (ICEFIZ included) is abolished and IFA is re-established; </a:t>
            </a:r>
            <a:r>
              <a:rPr lang="en-GB" sz="1200" b="1" dirty="0">
                <a:latin typeface="+mj-lt"/>
                <a:cs typeface="Times New Roman" panose="02020603050405020304" pitchFamily="18" charset="0"/>
              </a:rPr>
              <a:t>February 1990</a:t>
            </a:r>
            <a:r>
              <a:rPr lang="en-GB" sz="1200" dirty="0">
                <a:latin typeface="+mj-lt"/>
                <a:cs typeface="Times New Roman" panose="02020603050405020304" pitchFamily="18" charset="0"/>
              </a:rPr>
              <a:t>. By the Government Decision (HG) no. 119/08.02.02. 1990, the organizational structure of IFA is approved</a:t>
            </a:r>
            <a:r>
              <a:rPr lang="ro-RO" sz="1200" dirty="0">
                <a:latin typeface="+mj-lt"/>
                <a:cs typeface="Times New Roman" panose="02020603050405020304" pitchFamily="18" charset="0"/>
              </a:rPr>
              <a:t>;</a:t>
            </a:r>
            <a:endParaRPr lang="en-GB" sz="1200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200" b="1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+mj-lt"/>
                <a:cs typeface="Times New Roman" panose="02020603050405020304" pitchFamily="18" charset="0"/>
              </a:rPr>
              <a:t>November 1996: </a:t>
            </a:r>
            <a:r>
              <a:rPr lang="en-US" sz="1200" dirty="0">
                <a:latin typeface="+mj-lt"/>
                <a:cs typeface="Times New Roman" panose="02020603050405020304" pitchFamily="18" charset="0"/>
              </a:rPr>
              <a:t>The INCDs are established, separating from IFA structure;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1" dirty="0">
                <a:latin typeface="+mj-lt"/>
              </a:rPr>
              <a:t>December 2008: </a:t>
            </a:r>
            <a:r>
              <a:rPr lang="en-GB" sz="1200" dirty="0">
                <a:latin typeface="+mj-lt"/>
              </a:rPr>
              <a:t>By HG no. 1608/04.12.2008, IFA is reorganized as a public institution with legal personality, financed entirely from its own resources, subordinated to the National Authority for Scientific Research.</a:t>
            </a:r>
            <a:endParaRPr lang="en-US" sz="1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0" name="Picture 4" descr="D:\IFA\IFA-ADMINISTRATIE\Juridic\Legislatie\HG_119_1990_IFA\HG119_1990_Anexa_3A.bmp">
            <a:extLst>
              <a:ext uri="{FF2B5EF4-FFF2-40B4-BE49-F238E27FC236}">
                <a16:creationId xmlns:a16="http://schemas.microsoft.com/office/drawing/2014/main" id="{8CE8F00C-5D8A-0868-8D3D-59AFB3E5A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15876" y="2221534"/>
            <a:ext cx="2597854" cy="449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516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332740" y="609600"/>
            <a:ext cx="11881319" cy="61473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o-RO" sz="14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9744" y="609559"/>
            <a:ext cx="7330273" cy="3338976"/>
          </a:xfrm>
          <a:prstGeom prst="rect">
            <a:avLst/>
          </a:prstGeom>
          <a:noFill/>
          <a:ln w="19050">
            <a:solidFill>
              <a:srgbClr val="0070C0"/>
            </a:solidFill>
            <a:prstDash val="dash"/>
          </a:ln>
        </p:spPr>
        <p:txBody>
          <a:bodyPr wrap="none" rtlCol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3200" b="1" kern="0" dirty="0">
                <a:solidFill>
                  <a:srgbClr val="0070C0"/>
                </a:solidFill>
                <a:latin typeface="Arial" panose="020B0604020202020204" pitchFamily="34" charset="0"/>
              </a:rPr>
              <a:t> ICEFIZ</a:t>
            </a:r>
            <a:endParaRPr lang="ro-RO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6387" name="Picture 3" descr="D:\IFA\IFA-INFORMARE\Istorie_IFA\DG_IFA\Directori IFA\2-Ioan_Ursu - 1968-19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146" y="1122665"/>
            <a:ext cx="1755228" cy="220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:\IFA\IFA-INFORMARE\Istorie_IFA\DG_IFA\Directori IFA\3-Gheorghe Pascovici-1990-199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68" y="4040638"/>
            <a:ext cx="1417865" cy="212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D:\IFA\IFA-INFORMARE\Istorie_IFA\DG_IFA\Directori IFA\4-Alexandru_Glodeanu_1993-1995_v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335" y="4048693"/>
            <a:ext cx="1464236" cy="217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D:\IFA\IFA-INFORMARE\Istorie_IFA\DG_IFA\Directori IFA\5-Teodor_Necsoiu_1995-19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25" y="4048059"/>
            <a:ext cx="1589280" cy="217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D:\IFA\IFA-INFORMARE\Istorie_IFA\DG_IFA\Directori IFA\6-Geavit_Musa - 1997-19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184" y="4069170"/>
            <a:ext cx="1673846" cy="214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D:\IFA\IFA-INFORMARE\Istorie_IFA\DG_IFA\Directori IFA\7-Voicu_Lupei_1998-20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49" y="4048004"/>
            <a:ext cx="1601081" cy="215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D:\IFA\IFA-INFORMARE\Istorie_IFA\DG_IFA\Directori IFA\8-Theodor-Ionescu-Bujor_2000-20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360" y="4069170"/>
            <a:ext cx="1780936" cy="210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D:\IFA\IFA-INFORMARE\Istorie_IFA\DG_IFA\Directori_ICEFIZ\Marin_Ivascu_Director_ICEFIZ 1977-1989_v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667" y="1128560"/>
            <a:ext cx="16764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D:\IFA\IFA-INFORMARE\Istorie_IFA\DG_IFA\Directori_ICEFIZ\F_Ciorascu_Director ICEFIZ 13 ian - 4 mar 1977_v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17" y="1087410"/>
            <a:ext cx="16764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503584" y="38911"/>
            <a:ext cx="4224264" cy="6397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691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383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074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766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o-RO" sz="3200" b="1" kern="0" dirty="0">
                <a:solidFill>
                  <a:srgbClr val="0070C0"/>
                </a:solidFill>
                <a:latin typeface="Arial"/>
              </a:rPr>
              <a:t>Director</a:t>
            </a:r>
            <a:r>
              <a:rPr lang="en-US" sz="3200" b="1" kern="0" dirty="0">
                <a:solidFill>
                  <a:srgbClr val="0070C0"/>
                </a:solidFill>
                <a:latin typeface="Arial"/>
              </a:rPr>
              <a:t>s</a:t>
            </a:r>
            <a:r>
              <a:rPr lang="ro-RO" sz="3200" b="1" kern="0" dirty="0">
                <a:solidFill>
                  <a:srgbClr val="0070C0"/>
                </a:solidFill>
                <a:latin typeface="Arial"/>
              </a:rPr>
              <a:t> general of</a:t>
            </a:r>
            <a:endParaRPr lang="ro-RO" kern="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64" y="751818"/>
            <a:ext cx="1932641" cy="257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99993" y="3342621"/>
            <a:ext cx="1576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600" b="1" dirty="0">
                <a:solidFill>
                  <a:srgbClr val="000000"/>
                </a:solidFill>
                <a:latin typeface="Arial" panose="020B0604020202020204" pitchFamily="34" charset="0"/>
              </a:rPr>
              <a:t>Horia Hulubei</a:t>
            </a:r>
            <a:r>
              <a:rPr lang="ro-RO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600" dirty="0">
                <a:solidFill>
                  <a:srgbClr val="000000"/>
                </a:solidFill>
                <a:latin typeface="Arial" panose="020B0604020202020204" pitchFamily="34" charset="0"/>
              </a:rPr>
              <a:t>1956 -1968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54683" y="3312625"/>
            <a:ext cx="24096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600" b="1" dirty="0">
                <a:solidFill>
                  <a:srgbClr val="000000"/>
                </a:solidFill>
                <a:latin typeface="Arial" panose="020B0604020202020204" pitchFamily="34" charset="0"/>
              </a:rPr>
              <a:t>Ioan Ursu</a:t>
            </a:r>
            <a:endParaRPr lang="ro-RO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600" dirty="0">
                <a:solidFill>
                  <a:srgbClr val="000000"/>
                </a:solidFill>
                <a:latin typeface="Arial" panose="020B0604020202020204" pitchFamily="34" charset="0"/>
              </a:rPr>
              <a:t>1968 - 1973 – Jan. 1977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80300" y="3363760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600" b="1" dirty="0">
                <a:solidFill>
                  <a:srgbClr val="000000"/>
                </a:solidFill>
                <a:latin typeface="Arial" panose="020B0604020202020204" pitchFamily="34" charset="0"/>
              </a:rPr>
              <a:t>Florin Ciorăscu</a:t>
            </a:r>
            <a:endParaRPr lang="ro-RO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600" dirty="0">
                <a:solidFill>
                  <a:srgbClr val="000000"/>
                </a:solidFill>
                <a:latin typeface="Arial" panose="020B0604020202020204" pitchFamily="34" charset="0"/>
              </a:rPr>
              <a:t>Jan.- Mar. 1977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237066" y="3380160"/>
            <a:ext cx="1428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600" b="1" dirty="0">
                <a:solidFill>
                  <a:srgbClr val="000000"/>
                </a:solidFill>
                <a:latin typeface="Arial" panose="020B0604020202020204" pitchFamily="34" charset="0"/>
              </a:rPr>
              <a:t>Marin Ivașcu</a:t>
            </a:r>
            <a:endParaRPr lang="ro-RO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600" dirty="0">
                <a:solidFill>
                  <a:srgbClr val="000000"/>
                </a:solidFill>
                <a:latin typeface="Arial" panose="020B0604020202020204" pitchFamily="34" charset="0"/>
              </a:rPr>
              <a:t>1978 - 1990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5718" y="6172200"/>
            <a:ext cx="1406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600" b="1" dirty="0">
                <a:solidFill>
                  <a:srgbClr val="000000"/>
                </a:solidFill>
                <a:latin typeface="Arial" panose="020B0604020202020204" pitchFamily="34" charset="0"/>
              </a:rPr>
              <a:t>G. Pascovici</a:t>
            </a:r>
            <a:endParaRPr lang="ro-RO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600" dirty="0">
                <a:solidFill>
                  <a:srgbClr val="000000"/>
                </a:solidFill>
                <a:latin typeface="Arial" panose="020B0604020202020204" pitchFamily="34" charset="0"/>
              </a:rPr>
              <a:t>1990 -1993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47597" y="6165157"/>
            <a:ext cx="1393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600" b="1" dirty="0">
                <a:solidFill>
                  <a:srgbClr val="000000"/>
                </a:solidFill>
                <a:latin typeface="Arial" panose="020B0604020202020204" pitchFamily="34" charset="0"/>
              </a:rPr>
              <a:t>A. Glodeanu</a:t>
            </a:r>
            <a:endParaRPr lang="ro-RO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600" dirty="0">
                <a:solidFill>
                  <a:srgbClr val="000000"/>
                </a:solidFill>
                <a:latin typeface="Arial" panose="020B0604020202020204" pitchFamily="34" charset="0"/>
              </a:rPr>
              <a:t>1993 -1995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490977" y="6191287"/>
            <a:ext cx="122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600" b="1" dirty="0">
                <a:solidFill>
                  <a:srgbClr val="000000"/>
                </a:solidFill>
                <a:latin typeface="Arial" panose="020B0604020202020204" pitchFamily="34" charset="0"/>
              </a:rPr>
              <a:t>T. Necșoiu</a:t>
            </a:r>
            <a:endParaRPr lang="ro-RO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600" dirty="0">
                <a:solidFill>
                  <a:srgbClr val="000000"/>
                </a:solidFill>
                <a:latin typeface="Arial" panose="020B0604020202020204" pitchFamily="34" charset="0"/>
              </a:rPr>
              <a:t>1995 -1997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15089" y="6191287"/>
            <a:ext cx="122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600" b="1" dirty="0">
                <a:solidFill>
                  <a:srgbClr val="000000"/>
                </a:solidFill>
                <a:latin typeface="Arial" panose="020B0604020202020204" pitchFamily="34" charset="0"/>
              </a:rPr>
              <a:t>G. Musa</a:t>
            </a:r>
            <a:endParaRPr lang="ro-RO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600" dirty="0">
                <a:solidFill>
                  <a:srgbClr val="000000"/>
                </a:solidFill>
                <a:latin typeface="Arial" panose="020B0604020202020204" pitchFamily="34" charset="0"/>
              </a:rPr>
              <a:t>1997 -1998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96279" y="6180400"/>
            <a:ext cx="1279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600" b="1" dirty="0">
                <a:solidFill>
                  <a:srgbClr val="000000"/>
                </a:solidFill>
                <a:latin typeface="Arial" panose="020B0604020202020204" pitchFamily="34" charset="0"/>
              </a:rPr>
              <a:t>V. Lupei</a:t>
            </a:r>
            <a:endParaRPr lang="ro-RO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600" dirty="0">
                <a:solidFill>
                  <a:srgbClr val="000000"/>
                </a:solidFill>
                <a:latin typeface="Arial" panose="020B0604020202020204" pitchFamily="34" charset="0"/>
              </a:rPr>
              <a:t>1998 - 2000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924393" y="6163852"/>
            <a:ext cx="1780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600" b="1" dirty="0">
                <a:solidFill>
                  <a:srgbClr val="000000"/>
                </a:solidFill>
                <a:latin typeface="Arial" panose="020B0604020202020204" pitchFamily="34" charset="0"/>
              </a:rPr>
              <a:t>T. Ionescu-Bujor</a:t>
            </a:r>
            <a:endParaRPr lang="ro-RO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600" dirty="0">
                <a:solidFill>
                  <a:srgbClr val="000000"/>
                </a:solidFill>
                <a:latin typeface="Arial" panose="020B0604020202020204" pitchFamily="34" charset="0"/>
              </a:rPr>
              <a:t>2000 - 2008</a:t>
            </a:r>
          </a:p>
        </p:txBody>
      </p:sp>
      <p:sp>
        <p:nvSpPr>
          <p:cNvPr id="6" name="Rectangle 5"/>
          <p:cNvSpPr/>
          <p:nvPr/>
        </p:nvSpPr>
        <p:spPr>
          <a:xfrm>
            <a:off x="3379250" y="570502"/>
            <a:ext cx="845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3200" b="1" kern="0" dirty="0">
                <a:solidFill>
                  <a:srgbClr val="0070C0"/>
                </a:solidFill>
                <a:latin typeface="Arial" panose="020B0604020202020204" pitchFamily="34" charset="0"/>
              </a:rPr>
              <a:t>IFA</a:t>
            </a:r>
            <a:endParaRPr lang="ro-RO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984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38361807-3B91-4245-A435-D55882A09D5B}"/>
              </a:ext>
            </a:extLst>
          </p:cNvPr>
          <p:cNvSpPr/>
          <p:nvPr/>
        </p:nvSpPr>
        <p:spPr>
          <a:xfrm>
            <a:off x="3696814" y="4031330"/>
            <a:ext cx="8010006" cy="136667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EA69B2-DBA9-4ED1-A236-96B9C3A5656A}"/>
              </a:ext>
            </a:extLst>
          </p:cNvPr>
          <p:cNvSpPr/>
          <p:nvPr/>
        </p:nvSpPr>
        <p:spPr>
          <a:xfrm>
            <a:off x="927798" y="5486013"/>
            <a:ext cx="4061359" cy="8186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92" y="1170434"/>
            <a:ext cx="2947255" cy="412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415162" y="6309559"/>
            <a:ext cx="1662737" cy="27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5" tIns="34269" rIns="68535" bIns="3426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1949</a:t>
            </a:r>
            <a:r>
              <a:rPr lang="ro-RO" sz="135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350" dirty="0">
                <a:solidFill>
                  <a:srgbClr val="00B050"/>
                </a:solidFill>
                <a:latin typeface="Calibri" panose="020F0502020204030204" pitchFamily="34" charset="0"/>
              </a:rPr>
              <a:t>Inst. Phys. Acad.</a:t>
            </a:r>
          </a:p>
        </p:txBody>
      </p:sp>
      <p:sp>
        <p:nvSpPr>
          <p:cNvPr id="34821" name="TextBox 5"/>
          <p:cNvSpPr txBox="1">
            <a:spLocks noChangeArrowheads="1"/>
          </p:cNvSpPr>
          <p:nvPr/>
        </p:nvSpPr>
        <p:spPr bwMode="auto">
          <a:xfrm>
            <a:off x="949228" y="6026457"/>
            <a:ext cx="1868720" cy="27695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txBody>
          <a:bodyPr wrap="square" lIns="68535" tIns="34269" rIns="68535" bIns="3426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350" b="1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1956</a:t>
            </a:r>
            <a:r>
              <a:rPr lang="ro-RO" sz="135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ro-RO" sz="1350" b="1" dirty="0">
                <a:solidFill>
                  <a:srgbClr val="00B05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IFA</a:t>
            </a:r>
            <a:r>
              <a:rPr lang="en-US" sz="1350" b="1" dirty="0">
                <a:solidFill>
                  <a:srgbClr val="00B05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</a:t>
            </a:r>
            <a:r>
              <a:rPr lang="en-US" sz="1350" dirty="0">
                <a:solidFill>
                  <a:srgbClr val="00B05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(Inst. At. Phys.)</a:t>
            </a:r>
          </a:p>
        </p:txBody>
      </p:sp>
      <p:sp>
        <p:nvSpPr>
          <p:cNvPr id="34822" name="TextBox 6"/>
          <p:cNvSpPr txBox="1">
            <a:spLocks noChangeArrowheads="1"/>
          </p:cNvSpPr>
          <p:nvPr/>
        </p:nvSpPr>
        <p:spPr bwMode="auto">
          <a:xfrm>
            <a:off x="2018126" y="5431116"/>
            <a:ext cx="3125435" cy="48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35" tIns="34269" rIns="68535" bIns="3426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1973</a:t>
            </a:r>
            <a:r>
              <a:rPr lang="ro-RO" sz="135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350" b="1" dirty="0">
                <a:solidFill>
                  <a:srgbClr val="00B050"/>
                </a:solidFill>
                <a:latin typeface="Calibri" panose="020F0502020204030204" pitchFamily="34" charset="0"/>
              </a:rPr>
              <a:t>ICEFIZ</a:t>
            </a: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ro-RO" sz="1350" u="sng" dirty="0">
                <a:solidFill>
                  <a:srgbClr val="000000"/>
                </a:solidFill>
                <a:latin typeface="Calibri" panose="020F0502020204030204" pitchFamily="34" charset="0"/>
              </a:rPr>
              <a:t>IFA</a:t>
            </a: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ro-RO" sz="1350" dirty="0">
                <a:solidFill>
                  <a:srgbClr val="000000"/>
                </a:solidFill>
                <a:latin typeface="Calibri" panose="020F0502020204030204" pitchFamily="34" charset="0"/>
              </a:rPr>
              <a:t>ITN Pitești, I. Iz. St. Cluj</a:t>
            </a:r>
            <a:r>
              <a:rPr lang="en-US" sz="135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ro-RO" sz="1350" dirty="0">
                <a:solidFill>
                  <a:srgbClr val="000000"/>
                </a:solidFill>
                <a:latin typeface="Calibri" panose="020F0502020204030204" pitchFamily="34" charset="0"/>
              </a:rPr>
              <a:t>IFB, INCREST, Lab. Fiz. CCTF Iași</a:t>
            </a:r>
            <a:endParaRPr lang="en-US" sz="13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3544" y="4689036"/>
            <a:ext cx="4539752" cy="900204"/>
          </a:xfrm>
          <a:prstGeom prst="rect">
            <a:avLst/>
          </a:prstGeom>
          <a:noFill/>
        </p:spPr>
        <p:txBody>
          <a:bodyPr wrap="square" lIns="68535" tIns="34269" rIns="68535" bIns="34269">
            <a:spAutoFit/>
          </a:bodyPr>
          <a:lstStyle/>
          <a:p>
            <a:pPr defTabSz="685800">
              <a:defRPr/>
            </a:pPr>
            <a:r>
              <a:rPr lang="en-US" sz="1350" b="1" dirty="0">
                <a:solidFill>
                  <a:srgbClr val="FF0000"/>
                </a:solidFill>
                <a:latin typeface="Calibri"/>
              </a:rPr>
              <a:t>1977</a:t>
            </a:r>
            <a:r>
              <a:rPr lang="ro-RO" sz="135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ICEFIZ</a:t>
            </a:r>
            <a:r>
              <a:rPr lang="ro-RO" sz="1350" dirty="0">
                <a:solidFill>
                  <a:prstClr val="black"/>
                </a:solidFill>
                <a:latin typeface="Calibri"/>
              </a:rPr>
              <a:t> (</a:t>
            </a:r>
            <a:r>
              <a:rPr lang="en-GB" sz="1350" dirty="0">
                <a:solidFill>
                  <a:prstClr val="black"/>
                </a:solidFill>
                <a:latin typeface="Calibri"/>
              </a:rPr>
              <a:t>Re-organisation</a:t>
            </a:r>
            <a:r>
              <a:rPr lang="ro-RO" sz="1350" dirty="0">
                <a:solidFill>
                  <a:prstClr val="black"/>
                </a:solidFill>
                <a:latin typeface="Calibri"/>
              </a:rPr>
              <a:t>): </a:t>
            </a:r>
            <a:r>
              <a:rPr lang="ro-RO" sz="1350" strike="sngStrike" dirty="0">
                <a:solidFill>
                  <a:srgbClr val="FF0000"/>
                </a:solidFill>
                <a:latin typeface="Calibri"/>
              </a:rPr>
              <a:t>IFA, IFB, CMS, </a:t>
            </a:r>
            <a:r>
              <a:rPr lang="en-US" sz="1350" strike="sngStrike" dirty="0" err="1">
                <a:solidFill>
                  <a:srgbClr val="FF0000"/>
                </a:solidFill>
                <a:latin typeface="Calibri"/>
              </a:rPr>
              <a:t>Astr</a:t>
            </a:r>
            <a:r>
              <a:rPr lang="ro-RO" sz="1350" strike="sngStrike" dirty="0">
                <a:solidFill>
                  <a:srgbClr val="FF0000"/>
                </a:solidFill>
                <a:latin typeface="Calibri"/>
              </a:rPr>
              <a:t>. </a:t>
            </a:r>
            <a:r>
              <a:rPr lang="en-US" sz="1350" strike="sngStrike" dirty="0">
                <a:solidFill>
                  <a:srgbClr val="FF0000"/>
                </a:solidFill>
                <a:latin typeface="Calibri"/>
              </a:rPr>
              <a:t>Observatory</a:t>
            </a:r>
            <a:endParaRPr lang="en-US" sz="1350" strike="sngStrike" dirty="0">
              <a:solidFill>
                <a:prstClr val="black"/>
              </a:solidFill>
              <a:latin typeface="Calibri"/>
            </a:endParaRPr>
          </a:p>
          <a:p>
            <a:pPr defTabSz="685800">
              <a:defRPr/>
            </a:pPr>
            <a:r>
              <a:rPr lang="ro-RO" sz="1350" dirty="0">
                <a:solidFill>
                  <a:prstClr val="black"/>
                </a:solidFill>
                <a:latin typeface="Calibri"/>
              </a:rPr>
              <a:t>          </a:t>
            </a:r>
            <a:r>
              <a:rPr lang="en-US" sz="1350" u="sng" dirty="0">
                <a:solidFill>
                  <a:srgbClr val="00B050"/>
                </a:solidFill>
                <a:latin typeface="Calibri"/>
              </a:rPr>
              <a:t>IFIN</a:t>
            </a:r>
            <a:r>
              <a:rPr lang="en-US" sz="1350" dirty="0">
                <a:solidFill>
                  <a:srgbClr val="00B050"/>
                </a:solidFill>
                <a:latin typeface="Calibri"/>
              </a:rPr>
              <a:t>, IFTAR, IFTM, CFPS, CASS,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 FAN,</a:t>
            </a:r>
            <a:r>
              <a:rPr lang="ro-RO" sz="135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685800">
              <a:defRPr/>
            </a:pPr>
            <a:r>
              <a:rPr lang="ro-RO" sz="1350" dirty="0">
                <a:solidFill>
                  <a:prstClr val="black"/>
                </a:solidFill>
                <a:latin typeface="Calibri"/>
              </a:rPr>
              <a:t>          IRNE Pitești, I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TIM Cluj-Napoca, CFT </a:t>
            </a:r>
            <a:r>
              <a:rPr lang="en-US" sz="1350" dirty="0" err="1">
                <a:solidFill>
                  <a:prstClr val="black"/>
                </a:solidFill>
                <a:latin typeface="Calibri"/>
              </a:rPr>
              <a:t>Ia</a:t>
            </a:r>
            <a:r>
              <a:rPr lang="ro-RO" sz="1350" dirty="0">
                <a:solidFill>
                  <a:prstClr val="black"/>
                </a:solidFill>
                <a:latin typeface="Calibri"/>
              </a:rPr>
              <a:t>ş</a:t>
            </a:r>
            <a:r>
              <a:rPr lang="en-US" sz="1350" dirty="0" err="1">
                <a:solidFill>
                  <a:prstClr val="black"/>
                </a:solidFill>
                <a:latin typeface="Calibri"/>
              </a:rPr>
              <a:t>i</a:t>
            </a:r>
            <a:endParaRPr lang="en-US" sz="1350" dirty="0">
              <a:solidFill>
                <a:prstClr val="black"/>
              </a:solidFill>
              <a:latin typeface="Calibri"/>
            </a:endParaRPr>
          </a:p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9800" y="4448188"/>
            <a:ext cx="3980890" cy="276956"/>
          </a:xfrm>
          <a:prstGeom prst="rect">
            <a:avLst/>
          </a:prstGeom>
          <a:noFill/>
        </p:spPr>
        <p:txBody>
          <a:bodyPr wrap="square" lIns="68535" tIns="34269" rIns="68535" bIns="34269">
            <a:spAutoFit/>
          </a:bodyPr>
          <a:lstStyle/>
          <a:p>
            <a:pPr defTabSz="685800">
              <a:defRPr/>
            </a:pPr>
            <a:r>
              <a:rPr lang="en-US" sz="1350" b="1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1990</a:t>
            </a:r>
            <a:r>
              <a:rPr lang="ro-RO" sz="1350" dirty="0">
                <a:solidFill>
                  <a:prstClr val="black"/>
                </a:solidFill>
                <a:highlight>
                  <a:srgbClr val="FFFF00"/>
                </a:highlight>
                <a:latin typeface="Calibri"/>
              </a:rPr>
              <a:t> </a:t>
            </a:r>
            <a:r>
              <a:rPr lang="en-US" sz="1350" b="1" dirty="0">
                <a:solidFill>
                  <a:srgbClr val="00B050"/>
                </a:solidFill>
                <a:highlight>
                  <a:srgbClr val="FFFF00"/>
                </a:highlight>
                <a:latin typeface="Calibri"/>
              </a:rPr>
              <a:t>IFA</a:t>
            </a:r>
            <a:r>
              <a:rPr lang="en-US" sz="1350" b="1" dirty="0">
                <a:solidFill>
                  <a:srgbClr val="00B050"/>
                </a:solidFill>
                <a:latin typeface="Calibri"/>
              </a:rPr>
              <a:t> 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(</a:t>
            </a:r>
            <a:r>
              <a:rPr lang="en-US" sz="1350" strike="sngStrike" dirty="0">
                <a:solidFill>
                  <a:srgbClr val="FF0000"/>
                </a:solidFill>
                <a:latin typeface="Calibri"/>
              </a:rPr>
              <a:t>CSEN</a:t>
            </a:r>
            <a:r>
              <a:rPr lang="en-US" sz="1350" dirty="0">
                <a:solidFill>
                  <a:srgbClr val="FF0000"/>
                </a:solidFill>
                <a:latin typeface="Calibri"/>
              </a:rPr>
              <a:t>, </a:t>
            </a:r>
            <a:r>
              <a:rPr lang="en-US" sz="1350" strike="sngStrike" dirty="0">
                <a:solidFill>
                  <a:srgbClr val="FF0000"/>
                </a:solidFill>
                <a:latin typeface="Calibri"/>
              </a:rPr>
              <a:t>ICEFIZ</a:t>
            </a:r>
            <a:r>
              <a:rPr lang="en-US" sz="1350" dirty="0">
                <a:solidFill>
                  <a:prstClr val="black"/>
                </a:solidFill>
                <a:latin typeface="Calibri"/>
              </a:rPr>
              <a:t> -&gt; IFA), IRNE -&gt; Min. El. Energy</a:t>
            </a:r>
          </a:p>
        </p:txBody>
      </p:sp>
      <p:sp>
        <p:nvSpPr>
          <p:cNvPr id="34825" name="TextBox 9"/>
          <p:cNvSpPr txBox="1">
            <a:spLocks noChangeArrowheads="1"/>
          </p:cNvSpPr>
          <p:nvPr/>
        </p:nvSpPr>
        <p:spPr bwMode="auto">
          <a:xfrm>
            <a:off x="4993860" y="4005064"/>
            <a:ext cx="4633361" cy="69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35" tIns="34269" rIns="68535" bIns="3426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FF0000"/>
                </a:solidFill>
                <a:latin typeface="Calibri" panose="020F0502020204030204" pitchFamily="34" charset="0"/>
              </a:rPr>
              <a:t>1996 </a:t>
            </a:r>
            <a:r>
              <a:rPr lang="en-US" sz="1350" dirty="0">
                <a:solidFill>
                  <a:srgbClr val="00B050"/>
                </a:solidFill>
                <a:latin typeface="Calibri" panose="020F0502020204030204" pitchFamily="34" charset="0"/>
              </a:rPr>
              <a:t>National R&amp;D Institutes</a:t>
            </a:r>
            <a:r>
              <a:rPr lang="ro-RO" sz="135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US" sz="1350" dirty="0">
                <a:solidFill>
                  <a:srgbClr val="FF0000"/>
                </a:solidFill>
                <a:latin typeface="Calibri" panose="020F0502020204030204" pitchFamily="34" charset="0"/>
              </a:rPr>
              <a:t>spun off from IFA 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B050"/>
                </a:solidFill>
                <a:latin typeface="Calibri" panose="020F0502020204030204" pitchFamily="34" charset="0"/>
              </a:rPr>
              <a:t>IFIN-HH, INFLPR,</a:t>
            </a:r>
            <a:r>
              <a:rPr lang="ro-RO" sz="135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US" sz="1350" dirty="0">
                <a:solidFill>
                  <a:srgbClr val="00B050"/>
                </a:solidFill>
                <a:latin typeface="Calibri" panose="020F0502020204030204" pitchFamily="34" charset="0"/>
              </a:rPr>
              <a:t>INFM,</a:t>
            </a:r>
            <a:r>
              <a:rPr lang="ro-RO" sz="135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r>
              <a:rPr lang="en-US" sz="1350" dirty="0">
                <a:solidFill>
                  <a:srgbClr val="00B050"/>
                </a:solidFill>
                <a:latin typeface="Calibri" panose="020F0502020204030204" pitchFamily="34" charset="0"/>
              </a:rPr>
              <a:t>INFP, ITIM, IFT, ICSI</a:t>
            </a:r>
            <a:r>
              <a:rPr lang="en-US" sz="135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ro-RO" sz="1350" dirty="0">
                <a:solidFill>
                  <a:srgbClr val="FF0000"/>
                </a:solidFill>
                <a:latin typeface="Calibri" panose="020F0502020204030204" pitchFamily="34" charset="0"/>
              </a:rPr>
              <a:t>                                  	</a:t>
            </a:r>
            <a:endParaRPr lang="en-US" sz="135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4826" name="TextBox 10"/>
          <p:cNvSpPr txBox="1">
            <a:spLocks noChangeArrowheads="1"/>
          </p:cNvSpPr>
          <p:nvPr/>
        </p:nvSpPr>
        <p:spPr bwMode="auto">
          <a:xfrm>
            <a:off x="6678814" y="2738870"/>
            <a:ext cx="1656901" cy="27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5" tIns="34269" rIns="68535" bIns="3426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2008</a:t>
            </a:r>
            <a:r>
              <a:rPr lang="en-US" sz="135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R</a:t>
            </a:r>
            <a:r>
              <a:rPr lang="en-GB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e-organisation</a:t>
            </a:r>
            <a:endParaRPr lang="en-US" sz="135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34827" name="TextBox 17"/>
          <p:cNvSpPr txBox="1">
            <a:spLocks noChangeArrowheads="1"/>
          </p:cNvSpPr>
          <p:nvPr/>
        </p:nvSpPr>
        <p:spPr bwMode="auto">
          <a:xfrm>
            <a:off x="5303912" y="3504425"/>
            <a:ext cx="2541119" cy="27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35" tIns="34269" rIns="68535" bIns="3426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2000</a:t>
            </a:r>
            <a:r>
              <a:rPr lang="ro-RO" sz="135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o-RO" sz="1350" b="1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EURATOM </a:t>
            </a:r>
            <a:r>
              <a:rPr lang="en-US" sz="1350" b="1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Fusion </a:t>
            </a:r>
            <a:r>
              <a:rPr lang="en-US" sz="1350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(CORINT)</a:t>
            </a:r>
            <a:endParaRPr lang="en-GB" sz="1350" b="1" dirty="0">
              <a:solidFill>
                <a:srgbClr val="C0504D">
                  <a:lumMod val="50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34829" name="TextBox 10"/>
          <p:cNvSpPr txBox="1">
            <a:spLocks noChangeArrowheads="1"/>
          </p:cNvSpPr>
          <p:nvPr/>
        </p:nvSpPr>
        <p:spPr bwMode="auto">
          <a:xfrm>
            <a:off x="5786109" y="3234238"/>
            <a:ext cx="1640358" cy="27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5" tIns="34269" rIns="68535" bIns="3426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200</a:t>
            </a:r>
            <a:r>
              <a:rPr lang="ro-RO" sz="1350" b="1" dirty="0">
                <a:solidFill>
                  <a:prstClr val="black"/>
                </a:solidFill>
                <a:latin typeface="Calibri" panose="020F0502020204030204" pitchFamily="34" charset="0"/>
              </a:rPr>
              <a:t>1</a:t>
            </a:r>
            <a:r>
              <a:rPr lang="ro-RO" sz="1350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 CERES</a:t>
            </a:r>
            <a:r>
              <a:rPr lang="en-US" sz="1350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 (</a:t>
            </a:r>
            <a:r>
              <a:rPr lang="en-US" sz="1350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  <a:sym typeface="Symbol"/>
              </a:rPr>
              <a:t>-&gt; 2006)</a:t>
            </a:r>
            <a:endParaRPr lang="en-US" sz="1350" dirty="0">
              <a:solidFill>
                <a:srgbClr val="C0504D">
                  <a:lumMod val="50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34830" name="TextBox 10"/>
          <p:cNvSpPr txBox="1">
            <a:spLocks noChangeArrowheads="1"/>
          </p:cNvSpPr>
          <p:nvPr/>
        </p:nvSpPr>
        <p:spPr bwMode="auto">
          <a:xfrm>
            <a:off x="6279132" y="3002623"/>
            <a:ext cx="1557067" cy="27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5" tIns="34269" rIns="68535" bIns="3426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2005</a:t>
            </a:r>
            <a:r>
              <a:rPr lang="ro-RO" sz="135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o-RO" sz="1350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CEEX</a:t>
            </a:r>
            <a:r>
              <a:rPr lang="en-US" sz="1350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 (</a:t>
            </a:r>
            <a:r>
              <a:rPr lang="en-US" sz="1350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  <a:sym typeface="Symbol"/>
              </a:rPr>
              <a:t>-&gt; 2008)</a:t>
            </a:r>
            <a:endParaRPr lang="en-US" sz="1350" dirty="0">
              <a:solidFill>
                <a:srgbClr val="C0504D">
                  <a:lumMod val="50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7032104" y="2502058"/>
            <a:ext cx="2218080" cy="27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5" tIns="34269" rIns="68535" bIns="3426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2009</a:t>
            </a:r>
            <a:r>
              <a:rPr lang="ro-RO" sz="135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sz="1350" b="1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CEA-IFA</a:t>
            </a:r>
            <a:r>
              <a:rPr lang="en-US" sz="1350" dirty="0">
                <a:solidFill>
                  <a:srgbClr val="0070C0"/>
                </a:solidFill>
                <a:latin typeface="Calibri" panose="020F0502020204030204" pitchFamily="34" charset="0"/>
              </a:rPr>
              <a:t> / Appl. host. ELI</a:t>
            </a: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7392144" y="2283913"/>
            <a:ext cx="782816" cy="27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5" tIns="34269" rIns="68535" bIns="3426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2010</a:t>
            </a:r>
            <a:r>
              <a:rPr lang="ro-RO" sz="135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sz="1350" b="1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F4E</a:t>
            </a:r>
            <a:endParaRPr lang="en-US" sz="135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7752184" y="2058840"/>
            <a:ext cx="917468" cy="27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5" tIns="34269" rIns="68535" bIns="3426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2011</a:t>
            </a:r>
            <a:r>
              <a:rPr lang="ro-RO" sz="135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sz="1350" b="1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CERN</a:t>
            </a:r>
          </a:p>
        </p:txBody>
      </p:sp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8112224" y="1842818"/>
            <a:ext cx="1793734" cy="27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5" tIns="34269" rIns="68535" bIns="3426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2012</a:t>
            </a:r>
            <a:r>
              <a:rPr lang="ro-RO" sz="135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sz="1350" b="1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EURATOM</a:t>
            </a:r>
            <a:r>
              <a:rPr lang="ro-RO" sz="1350" b="1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US" sz="1350" b="1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Fission</a:t>
            </a: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8472264" y="1599226"/>
            <a:ext cx="1507181" cy="27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5" tIns="34269" rIns="68535" bIns="3426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2014</a:t>
            </a:r>
            <a:r>
              <a:rPr lang="ro-RO" sz="1350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en-US" sz="1350" b="1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ELI-NP </a:t>
            </a:r>
            <a:r>
              <a:rPr lang="en-US" sz="1350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&amp;</a:t>
            </a:r>
            <a:r>
              <a:rPr lang="en-US" sz="1350" b="1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 FAIR</a:t>
            </a:r>
          </a:p>
        </p:txBody>
      </p:sp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8760296" y="1380513"/>
            <a:ext cx="1374581" cy="27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5" tIns="34269" rIns="68535" bIns="3426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201</a:t>
            </a:r>
            <a:r>
              <a:rPr lang="ro-RO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6  </a:t>
            </a:r>
            <a:r>
              <a:rPr lang="ro-RO" sz="1350" b="1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AUF</a:t>
            </a:r>
            <a:r>
              <a:rPr lang="en-US" sz="1350" b="1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 </a:t>
            </a:r>
            <a:r>
              <a:rPr lang="en-US" sz="1350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&amp;</a:t>
            </a:r>
            <a:r>
              <a:rPr lang="ro-RO" sz="1350" b="1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 JINR</a:t>
            </a:r>
            <a:endParaRPr lang="en-US" sz="1350" b="1" dirty="0">
              <a:solidFill>
                <a:srgbClr val="C0504D">
                  <a:lumMod val="50000"/>
                </a:srgbClr>
              </a:solidFill>
              <a:latin typeface="Calibri" panose="020F0502020204030204" pitchFamily="34" charset="0"/>
            </a:endParaRPr>
          </a:p>
        </p:txBody>
      </p:sp>
      <p:sp>
        <p:nvSpPr>
          <p:cNvPr id="27" name="TextBox 5"/>
          <p:cNvSpPr txBox="1">
            <a:spLocks noChangeArrowheads="1"/>
          </p:cNvSpPr>
          <p:nvPr/>
        </p:nvSpPr>
        <p:spPr bwMode="auto">
          <a:xfrm>
            <a:off x="1329001" y="5818557"/>
            <a:ext cx="1319694" cy="27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5" tIns="34269" rIns="68535" bIns="3426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350" b="1" dirty="0">
                <a:solidFill>
                  <a:srgbClr val="000000"/>
                </a:solidFill>
                <a:latin typeface="Calibri" panose="020F0502020204030204" pitchFamily="34" charset="0"/>
              </a:rPr>
              <a:t>1968</a:t>
            </a:r>
            <a:r>
              <a:rPr lang="ro-RO" sz="135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o-RO" sz="1350" dirty="0">
                <a:solidFill>
                  <a:srgbClr val="00B050"/>
                </a:solidFill>
                <a:latin typeface="Calibri" panose="020F0502020204030204" pitchFamily="34" charset="0"/>
              </a:rPr>
              <a:t>IFA </a:t>
            </a:r>
            <a:r>
              <a:rPr lang="ro-RO" sz="1350" dirty="0">
                <a:solidFill>
                  <a:srgbClr val="00B050"/>
                </a:solidFill>
                <a:latin typeface="Calibri" panose="020F0502020204030204" pitchFamily="34" charset="0"/>
                <a:sym typeface="Symbol"/>
              </a:rPr>
              <a:t> CEN</a:t>
            </a:r>
            <a:r>
              <a:rPr lang="ro-RO" sz="1350" dirty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endParaRPr lang="en-US" sz="135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91544" y="332656"/>
            <a:ext cx="97210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2000" b="1" dirty="0">
                <a:solidFill>
                  <a:srgbClr val="0070C0"/>
                </a:solidFill>
                <a:latin typeface="Arial" panose="020B0604020202020204" pitchFamily="34" charset="0"/>
              </a:rPr>
              <a:t>: </a:t>
            </a:r>
            <a:r>
              <a:rPr lang="en-US" sz="2500" b="1" i="1" dirty="0">
                <a:solidFill>
                  <a:srgbClr val="0070C0"/>
                </a:solidFill>
                <a:latin typeface="Arial" panose="020B0604020202020204" pitchFamily="34" charset="0"/>
              </a:rPr>
              <a:t>from </a:t>
            </a:r>
            <a:r>
              <a:rPr lang="en-GB" sz="2500" b="1" i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ro-RO" sz="2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500" b="1" i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o-RO" sz="2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management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25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en-GB" sz="2500" b="1" i="1" noProof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research programmes</a:t>
            </a:r>
            <a:endParaRPr lang="ro-RO" sz="25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309FC827-B4DD-4F4B-8FC0-35782A6FC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3131" y="1176722"/>
            <a:ext cx="860685" cy="276956"/>
          </a:xfrm>
          <a:prstGeom prst="rect">
            <a:avLst/>
          </a:prstGeom>
          <a:noFill/>
          <a:ln>
            <a:noFill/>
          </a:ln>
        </p:spPr>
        <p:txBody>
          <a:bodyPr wrap="square" lIns="68535" tIns="34269" rIns="68535" bIns="3426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20</a:t>
            </a:r>
            <a:r>
              <a:rPr lang="ro-RO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2</a:t>
            </a:r>
            <a:r>
              <a:rPr lang="en-US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2</a:t>
            </a:r>
            <a:r>
              <a:rPr lang="ro-RO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  </a:t>
            </a:r>
            <a:r>
              <a:rPr lang="en-US" sz="1350" b="1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DFG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62F83C-B802-41A8-94E1-3450223831D8}"/>
              </a:ext>
            </a:extLst>
          </p:cNvPr>
          <p:cNvSpPr txBox="1"/>
          <p:nvPr/>
        </p:nvSpPr>
        <p:spPr>
          <a:xfrm>
            <a:off x="3529213" y="3079286"/>
            <a:ext cx="1884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ro-RO" sz="900" b="1" dirty="0">
                <a:solidFill>
                  <a:prstClr val="black"/>
                </a:solidFill>
                <a:latin typeface="Calibri"/>
              </a:rPr>
              <a:t>Horia Hulubei</a:t>
            </a:r>
            <a:r>
              <a:rPr lang="en-US" sz="900" b="1" dirty="0">
                <a:solidFill>
                  <a:prstClr val="black"/>
                </a:solidFill>
                <a:latin typeface="Calibri"/>
              </a:rPr>
              <a:t> (1896-1972)</a:t>
            </a:r>
          </a:p>
          <a:p>
            <a:pPr algn="ctr" defTabSz="685800">
              <a:defRPr/>
            </a:pPr>
            <a:r>
              <a:rPr lang="ro-RO" sz="900" b="1" dirty="0">
                <a:solidFill>
                  <a:prstClr val="black"/>
                </a:solidFill>
                <a:latin typeface="Calibri"/>
              </a:rPr>
              <a:t>IFA founding father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52114" y="6037705"/>
            <a:ext cx="4411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dirty="0">
                <a:solidFill>
                  <a:srgbClr val="00B050"/>
                </a:solidFill>
                <a:latin typeface="Calibri"/>
              </a:rPr>
              <a:t> IFB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251" y="1382314"/>
            <a:ext cx="2170156" cy="165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575" y="5517232"/>
            <a:ext cx="2062227" cy="128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147" y="5509224"/>
            <a:ext cx="1791770" cy="1311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262" y="5518519"/>
            <a:ext cx="2129235" cy="127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10">
            <a:extLst>
              <a:ext uri="{FF2B5EF4-FFF2-40B4-BE49-F238E27FC236}">
                <a16:creationId xmlns:a16="http://schemas.microsoft.com/office/drawing/2014/main" id="{309FC827-B4DD-4F4B-8FC0-35782A6FC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8567" y="908720"/>
            <a:ext cx="1774017" cy="276956"/>
          </a:xfrm>
          <a:prstGeom prst="rect">
            <a:avLst/>
          </a:prstGeom>
          <a:noFill/>
          <a:ln>
            <a:noFill/>
          </a:ln>
        </p:spPr>
        <p:txBody>
          <a:bodyPr wrap="square" lIns="68535" tIns="34269" rIns="68535" bIns="3426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20</a:t>
            </a:r>
            <a:r>
              <a:rPr lang="ro-RO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2</a:t>
            </a:r>
            <a:r>
              <a:rPr lang="en-US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4</a:t>
            </a:r>
            <a:r>
              <a:rPr lang="ro-RO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  </a:t>
            </a:r>
            <a:r>
              <a:rPr lang="en-US" sz="1350" b="1" dirty="0">
                <a:solidFill>
                  <a:srgbClr val="C0504D">
                    <a:lumMod val="50000"/>
                  </a:srgbClr>
                </a:solidFill>
                <a:latin typeface="Calibri" panose="020F0502020204030204" pitchFamily="34" charset="0"/>
              </a:rPr>
              <a:t>QT + MoU IFA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5F72088-F370-4036-B7A6-DE3A522F688F}"/>
              </a:ext>
            </a:extLst>
          </p:cNvPr>
          <p:cNvCxnSpPr>
            <a:cxnSpLocks/>
          </p:cNvCxnSpPr>
          <p:nvPr/>
        </p:nvCxnSpPr>
        <p:spPr>
          <a:xfrm flipV="1">
            <a:off x="4645646" y="364740"/>
            <a:ext cx="5437736" cy="344975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9C7B5F-9197-436B-8360-46F84840F5B1}"/>
              </a:ext>
            </a:extLst>
          </p:cNvPr>
          <p:cNvCxnSpPr>
            <a:cxnSpLocks/>
          </p:cNvCxnSpPr>
          <p:nvPr/>
        </p:nvCxnSpPr>
        <p:spPr>
          <a:xfrm>
            <a:off x="4624008" y="3861048"/>
            <a:ext cx="7120121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753FF3-7B8E-4788-A4AE-07BEE055D5D4}"/>
              </a:ext>
            </a:extLst>
          </p:cNvPr>
          <p:cNvCxnSpPr>
            <a:cxnSpLocks/>
          </p:cNvCxnSpPr>
          <p:nvPr/>
        </p:nvCxnSpPr>
        <p:spPr>
          <a:xfrm flipV="1">
            <a:off x="11706820" y="364740"/>
            <a:ext cx="0" cy="3416641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02F76B-DC79-416E-9DFD-966925DA4077}"/>
              </a:ext>
            </a:extLst>
          </p:cNvPr>
          <p:cNvCxnSpPr>
            <a:cxnSpLocks/>
          </p:cNvCxnSpPr>
          <p:nvPr/>
        </p:nvCxnSpPr>
        <p:spPr>
          <a:xfrm>
            <a:off x="10190880" y="364740"/>
            <a:ext cx="1476764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B8DEB19-379C-49DC-9272-4387A587A3BD}"/>
              </a:ext>
            </a:extLst>
          </p:cNvPr>
          <p:cNvSpPr txBox="1"/>
          <p:nvPr/>
        </p:nvSpPr>
        <p:spPr>
          <a:xfrm>
            <a:off x="9248267" y="4394472"/>
            <a:ext cx="199318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sz="135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1977-1996:</a:t>
            </a:r>
          </a:p>
          <a:p>
            <a:pPr algn="r" defTabSz="685800"/>
            <a:r>
              <a:rPr lang="en-US" sz="135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central </a:t>
            </a:r>
            <a:r>
              <a:rPr lang="ro-RO" sz="135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management </a:t>
            </a:r>
          </a:p>
          <a:p>
            <a:pPr algn="r" defTabSz="685800"/>
            <a:r>
              <a:rPr lang="ro-RO" sz="135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of </a:t>
            </a:r>
            <a:r>
              <a:rPr lang="en-GB" sz="1350" b="1" noProof="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research</a:t>
            </a:r>
            <a:endParaRPr lang="en-GB" sz="135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B22824-A7FC-46D4-B8A3-BC928BAB8DF0}"/>
              </a:ext>
            </a:extLst>
          </p:cNvPr>
          <p:cNvSpPr txBox="1"/>
          <p:nvPr/>
        </p:nvSpPr>
        <p:spPr>
          <a:xfrm>
            <a:off x="9248267" y="2923057"/>
            <a:ext cx="205827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sz="135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1997- to date: </a:t>
            </a:r>
            <a:endParaRPr lang="ro-RO" sz="135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  <a:p>
            <a:pPr algn="r" defTabSz="685800"/>
            <a:r>
              <a:rPr lang="ro-RO" sz="135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management of</a:t>
            </a:r>
            <a:r>
              <a:rPr lang="en-US" sz="135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research </a:t>
            </a:r>
            <a:r>
              <a:rPr lang="en-US" sz="1350" b="1" dirty="0" err="1">
                <a:solidFill>
                  <a:prstClr val="white">
                    <a:lumMod val="50000"/>
                  </a:prstClr>
                </a:solidFill>
                <a:latin typeface="Calibri"/>
              </a:rPr>
              <a:t>programmes</a:t>
            </a:r>
            <a:r>
              <a:rPr lang="ro-RO" sz="135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36C65ABE-9067-7FD5-B694-6993A7B4A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3852" y="404664"/>
            <a:ext cx="1476764" cy="507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380" tIns="45692" rIns="91380" bIns="456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AutoNum type="arabicPlain" startAt="2026"/>
              <a:defRPr/>
            </a:pPr>
            <a:r>
              <a:rPr lang="en-US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 70</a:t>
            </a:r>
            <a:r>
              <a:rPr lang="ro-RO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r>
              <a:rPr lang="ro-RO" sz="135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years</a:t>
            </a:r>
            <a:r>
              <a:rPr lang="en-US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o-RO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New </a:t>
            </a:r>
            <a:r>
              <a:rPr lang="en-US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CEA</a:t>
            </a:r>
            <a:r>
              <a:rPr lang="ro-RO" sz="1350" b="1" dirty="0">
                <a:solidFill>
                  <a:srgbClr val="0070C0"/>
                </a:solidFill>
                <a:latin typeface="Calibri" panose="020F0502020204030204" pitchFamily="34" charset="0"/>
              </a:rPr>
              <a:t>-IFA </a:t>
            </a:r>
            <a:endParaRPr lang="en-US" sz="135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101752C-B79C-68E4-1435-FF4B78CA02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32" y="116632"/>
            <a:ext cx="1438659" cy="143865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D6120CA-AAA6-4F01-9719-D9FA4EEA0935}"/>
              </a:ext>
            </a:extLst>
          </p:cNvPr>
          <p:cNvSpPr txBox="1"/>
          <p:nvPr/>
        </p:nvSpPr>
        <p:spPr>
          <a:xfrm>
            <a:off x="2972687" y="5805264"/>
            <a:ext cx="19931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sz="135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19</a:t>
            </a:r>
            <a:r>
              <a:rPr lang="ro-RO" sz="135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56</a:t>
            </a:r>
            <a:r>
              <a:rPr lang="en-US" sz="135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-19</a:t>
            </a:r>
            <a:r>
              <a:rPr lang="ro-RO" sz="135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7</a:t>
            </a:r>
            <a:r>
              <a:rPr lang="en-US" sz="1350" b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6:</a:t>
            </a:r>
          </a:p>
          <a:p>
            <a:pPr algn="r" defTabSz="685800"/>
            <a:r>
              <a:rPr lang="en-GB" sz="1350" b="1" noProof="0" dirty="0">
                <a:solidFill>
                  <a:prstClr val="white">
                    <a:lumMod val="50000"/>
                  </a:prstClr>
                </a:solidFill>
                <a:latin typeface="Calibri"/>
              </a:rPr>
              <a:t>research</a:t>
            </a:r>
            <a:endParaRPr lang="en-GB" sz="1350" b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391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31CB9-30CE-E776-44B0-11169AC3F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18082D4-EBD9-E6A2-E488-C36BEF138E3F}"/>
              </a:ext>
            </a:extLst>
          </p:cNvPr>
          <p:cNvSpPr txBox="1"/>
          <p:nvPr/>
        </p:nvSpPr>
        <p:spPr>
          <a:xfrm>
            <a:off x="4471194" y="3738630"/>
            <a:ext cx="1947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ro-RO" sz="2000" b="1" dirty="0">
                <a:solidFill>
                  <a:prstClr val="black"/>
                </a:solidFill>
                <a:latin typeface="Calibri" panose="020F0502020204030204"/>
              </a:rPr>
              <a:t>F4E-RO</a:t>
            </a:r>
            <a:r>
              <a:rPr lang="ro-RO" sz="2000" dirty="0">
                <a:solidFill>
                  <a:prstClr val="black"/>
                </a:solidFill>
                <a:latin typeface="Calibri" panose="020F0502020204030204"/>
              </a:rPr>
              <a:t> (2010)</a:t>
            </a:r>
          </a:p>
        </p:txBody>
      </p:sp>
      <p:pic>
        <p:nvPicPr>
          <p:cNvPr id="14341" name="Picture 5">
            <a:extLst>
              <a:ext uri="{FF2B5EF4-FFF2-40B4-BE49-F238E27FC236}">
                <a16:creationId xmlns:a16="http://schemas.microsoft.com/office/drawing/2014/main" id="{182F2A70-A2D6-81FA-1684-5389112F1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8613" y="1446784"/>
            <a:ext cx="1629594" cy="93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>
            <a:extLst>
              <a:ext uri="{FF2B5EF4-FFF2-40B4-BE49-F238E27FC236}">
                <a16:creationId xmlns:a16="http://schemas.microsoft.com/office/drawing/2014/main" id="{3C0D2916-8406-68CE-AF87-F2C7971B9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7036" y="2966688"/>
            <a:ext cx="1752751" cy="105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A4D4B2C-79D6-87A6-2C17-49791E4B24C2}"/>
              </a:ext>
            </a:extLst>
          </p:cNvPr>
          <p:cNvSpPr txBox="1"/>
          <p:nvPr/>
        </p:nvSpPr>
        <p:spPr>
          <a:xfrm>
            <a:off x="1223180" y="782959"/>
            <a:ext cx="2158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ro-RO" sz="2000" b="1" dirty="0">
                <a:solidFill>
                  <a:prstClr val="black"/>
                </a:solidFill>
                <a:latin typeface="Calibri" panose="020F0502020204030204"/>
              </a:rPr>
              <a:t>ELI-RO</a:t>
            </a:r>
            <a:r>
              <a:rPr lang="ro-RO" sz="2000" dirty="0">
                <a:solidFill>
                  <a:prstClr val="black"/>
                </a:solidFill>
                <a:latin typeface="Calibri" panose="020F0502020204030204"/>
              </a:rPr>
              <a:t> (2014)</a:t>
            </a:r>
          </a:p>
        </p:txBody>
      </p:sp>
      <p:pic>
        <p:nvPicPr>
          <p:cNvPr id="14342" name="Picture 6">
            <a:extLst>
              <a:ext uri="{FF2B5EF4-FFF2-40B4-BE49-F238E27FC236}">
                <a16:creationId xmlns:a16="http://schemas.microsoft.com/office/drawing/2014/main" id="{DB338334-0023-7DEB-9D9A-2E268E6D4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8765" y="4159137"/>
            <a:ext cx="2066902" cy="132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FA098E-84EB-8ABA-A54B-E549D5D9B95B}"/>
              </a:ext>
            </a:extLst>
          </p:cNvPr>
          <p:cNvSpPr txBox="1"/>
          <p:nvPr/>
        </p:nvSpPr>
        <p:spPr>
          <a:xfrm>
            <a:off x="9120336" y="1012666"/>
            <a:ext cx="172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ro-RO" sz="2000" b="1" dirty="0">
                <a:solidFill>
                  <a:prstClr val="black"/>
                </a:solidFill>
                <a:latin typeface="Calibri" panose="020F0502020204030204"/>
              </a:rPr>
              <a:t>CEA-RO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(2010)</a:t>
            </a:r>
            <a:endParaRPr lang="ro-RO" sz="32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DA062B-692B-E06F-42B8-7D70E1CCDDBD}"/>
              </a:ext>
            </a:extLst>
          </p:cNvPr>
          <p:cNvSpPr txBox="1"/>
          <p:nvPr/>
        </p:nvSpPr>
        <p:spPr>
          <a:xfrm>
            <a:off x="6717701" y="3706903"/>
            <a:ext cx="1886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ro-RO" sz="2000" b="1" dirty="0">
                <a:solidFill>
                  <a:prstClr val="black"/>
                </a:solidFill>
                <a:latin typeface="Calibri" panose="020F0502020204030204"/>
              </a:rPr>
              <a:t>CERN-RO</a:t>
            </a:r>
            <a:r>
              <a:rPr lang="ro-RO" sz="2000" dirty="0">
                <a:solidFill>
                  <a:prstClr val="black"/>
                </a:solidFill>
                <a:latin typeface="Calibri" panose="020F0502020204030204"/>
              </a:rPr>
              <a:t> (2011)</a:t>
            </a:r>
          </a:p>
        </p:txBody>
      </p:sp>
      <p:pic>
        <p:nvPicPr>
          <p:cNvPr id="14343" name="Picture 7">
            <a:extLst>
              <a:ext uri="{FF2B5EF4-FFF2-40B4-BE49-F238E27FC236}">
                <a16:creationId xmlns:a16="http://schemas.microsoft.com/office/drawing/2014/main" id="{623DACAD-59B2-B0D9-1E8A-8508F1C75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9976" y="4009134"/>
            <a:ext cx="2332143" cy="149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D2BAC2-285E-627F-912B-D4AA77647DD1}"/>
              </a:ext>
            </a:extLst>
          </p:cNvPr>
          <p:cNvSpPr txBox="1"/>
          <p:nvPr/>
        </p:nvSpPr>
        <p:spPr>
          <a:xfrm>
            <a:off x="9509823" y="3726931"/>
            <a:ext cx="1783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14350">
              <a:defRPr/>
            </a:pPr>
            <a:r>
              <a:rPr lang="ro-RO" sz="2000" b="1" dirty="0">
                <a:solidFill>
                  <a:prstClr val="black"/>
                </a:solidFill>
                <a:latin typeface="Calibri" panose="020F0502020204030204"/>
              </a:rPr>
              <a:t>FAIR-RO</a:t>
            </a:r>
            <a:r>
              <a:rPr lang="ro-RO" sz="2000" dirty="0">
                <a:solidFill>
                  <a:prstClr val="black"/>
                </a:solidFill>
                <a:latin typeface="Calibri" panose="020F0502020204030204"/>
              </a:rPr>
              <a:t> (2014)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8EF491-F250-A083-5A93-D683DEADB0F9}"/>
              </a:ext>
            </a:extLst>
          </p:cNvPr>
          <p:cNvSpPr txBox="1"/>
          <p:nvPr/>
        </p:nvSpPr>
        <p:spPr>
          <a:xfrm>
            <a:off x="1245502" y="2589096"/>
            <a:ext cx="1956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ro-RO" sz="2000" b="1" dirty="0">
                <a:solidFill>
                  <a:prstClr val="black"/>
                </a:solidFill>
                <a:latin typeface="Calibri" panose="020F0502020204030204"/>
              </a:rPr>
              <a:t>AUF-RO</a:t>
            </a:r>
            <a:r>
              <a:rPr lang="ro-RO" sz="2000" dirty="0">
                <a:solidFill>
                  <a:prstClr val="black"/>
                </a:solidFill>
                <a:latin typeface="Calibri" panose="020F0502020204030204"/>
              </a:rPr>
              <a:t> (2016)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52A66F7-9592-7379-FF00-7C673CFB8AEF}"/>
              </a:ext>
            </a:extLst>
          </p:cNvPr>
          <p:cNvCxnSpPr>
            <a:cxnSpLocks/>
          </p:cNvCxnSpPr>
          <p:nvPr/>
        </p:nvCxnSpPr>
        <p:spPr>
          <a:xfrm>
            <a:off x="3421661" y="1266225"/>
            <a:ext cx="14674" cy="4006104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337" name="Straight Connector 14336">
            <a:extLst>
              <a:ext uri="{FF2B5EF4-FFF2-40B4-BE49-F238E27FC236}">
                <a16:creationId xmlns:a16="http://schemas.microsoft.com/office/drawing/2014/main" id="{452E9958-6201-5479-7F13-3FC96FEF6683}"/>
              </a:ext>
            </a:extLst>
          </p:cNvPr>
          <p:cNvCxnSpPr>
            <a:cxnSpLocks/>
          </p:cNvCxnSpPr>
          <p:nvPr/>
        </p:nvCxnSpPr>
        <p:spPr>
          <a:xfrm flipV="1">
            <a:off x="930687" y="2489024"/>
            <a:ext cx="2475568" cy="11621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338" name="Picture 2">
            <a:extLst>
              <a:ext uri="{FF2B5EF4-FFF2-40B4-BE49-F238E27FC236}">
                <a16:creationId xmlns:a16="http://schemas.microsoft.com/office/drawing/2014/main" id="{55DFF6A2-237C-9983-DC03-975567805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4333" y="1776336"/>
            <a:ext cx="2294431" cy="142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>
            <a:extLst>
              <a:ext uri="{FF2B5EF4-FFF2-40B4-BE49-F238E27FC236}">
                <a16:creationId xmlns:a16="http://schemas.microsoft.com/office/drawing/2014/main" id="{6CA58684-64D4-EA4C-CF86-416BC16CC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6217" y="1416185"/>
            <a:ext cx="2094449" cy="130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0E0792-8C5D-F484-BA74-AF696785C5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65" y="2675921"/>
            <a:ext cx="2197689" cy="8301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0E19A6-364D-4778-4A26-4C2710589D9F}"/>
              </a:ext>
            </a:extLst>
          </p:cNvPr>
          <p:cNvSpPr txBox="1"/>
          <p:nvPr/>
        </p:nvSpPr>
        <p:spPr>
          <a:xfrm>
            <a:off x="4845527" y="1175600"/>
            <a:ext cx="2526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ro-RO" sz="2000" b="1" dirty="0">
                <a:solidFill>
                  <a:prstClr val="black"/>
                </a:solidFill>
                <a:latin typeface="Calibri" panose="020F0502020204030204"/>
              </a:rPr>
              <a:t>EURATOM-RO</a:t>
            </a:r>
            <a:r>
              <a:rPr lang="ro-RO" sz="2000" dirty="0">
                <a:solidFill>
                  <a:prstClr val="black"/>
                </a:solidFill>
                <a:latin typeface="Calibri" panose="020F0502020204030204"/>
              </a:rPr>
              <a:t> (2000)</a:t>
            </a:r>
          </a:p>
        </p:txBody>
      </p:sp>
      <p:pic>
        <p:nvPicPr>
          <p:cNvPr id="27" name="Picture 4">
            <a:extLst>
              <a:ext uri="{FF2B5EF4-FFF2-40B4-BE49-F238E27FC236}">
                <a16:creationId xmlns:a16="http://schemas.microsoft.com/office/drawing/2014/main" id="{8E5528BA-E3B8-0946-A1BB-81D97FC3E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9091" y="4275745"/>
            <a:ext cx="1689519" cy="108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FC2D19F-1A75-E055-0595-68186974292E}"/>
              </a:ext>
            </a:extLst>
          </p:cNvPr>
          <p:cNvCxnSpPr>
            <a:cxnSpLocks/>
          </p:cNvCxnSpPr>
          <p:nvPr/>
        </p:nvCxnSpPr>
        <p:spPr>
          <a:xfrm flipV="1">
            <a:off x="906598" y="4145660"/>
            <a:ext cx="2475568" cy="11621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5BED658-4753-6A01-4C83-6B1908E51997}"/>
              </a:ext>
            </a:extLst>
          </p:cNvPr>
          <p:cNvSpPr txBox="1"/>
          <p:nvPr/>
        </p:nvSpPr>
        <p:spPr>
          <a:xfrm>
            <a:off x="1501918" y="4234111"/>
            <a:ext cx="1566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QT</a:t>
            </a:r>
            <a:r>
              <a:rPr lang="ro-RO" sz="2000" dirty="0">
                <a:solidFill>
                  <a:prstClr val="black"/>
                </a:solidFill>
                <a:latin typeface="Calibri" panose="020F0502020204030204"/>
              </a:rPr>
              <a:t> (20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24</a:t>
            </a:r>
            <a:r>
              <a:rPr lang="ro-RO" sz="200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AB8C0C-0F00-AF9B-ECD7-FB08CA7F44AD}"/>
              </a:ext>
            </a:extLst>
          </p:cNvPr>
          <p:cNvSpPr txBox="1"/>
          <p:nvPr/>
        </p:nvSpPr>
        <p:spPr>
          <a:xfrm>
            <a:off x="1062629" y="4674142"/>
            <a:ext cx="2132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4350">
              <a:defRPr/>
            </a:pPr>
            <a:r>
              <a:rPr lang="en-US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QUANTUM</a:t>
            </a:r>
          </a:p>
          <a:p>
            <a:pPr algn="ctr" defTabSz="514350">
              <a:defRPr/>
            </a:pPr>
            <a:r>
              <a:rPr lang="en-US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TECHNOLOGIES</a:t>
            </a:r>
            <a:endParaRPr lang="ro-RO" sz="1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7509B6-EC16-29C4-1A3F-4D8B99F753BE}"/>
              </a:ext>
            </a:extLst>
          </p:cNvPr>
          <p:cNvSpPr txBox="1">
            <a:spLocks/>
          </p:cNvSpPr>
          <p:nvPr/>
        </p:nvSpPr>
        <p:spPr>
          <a:xfrm>
            <a:off x="1524000" y="169979"/>
            <a:ext cx="91440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Calibri"/>
              </a:rPr>
              <a:t>IFA </a:t>
            </a:r>
            <a:r>
              <a:rPr lang="en-GB" sz="3200" b="1" noProof="0" dirty="0">
                <a:solidFill>
                  <a:srgbClr val="0070C0"/>
                </a:solidFill>
                <a:latin typeface="Calibri"/>
              </a:rPr>
              <a:t>Programmes</a:t>
            </a:r>
            <a:endParaRPr lang="ro-RO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French Alternative Energies and Atomic Energy Commission - Wikipedia">
            <a:extLst>
              <a:ext uri="{FF2B5EF4-FFF2-40B4-BE49-F238E27FC236}">
                <a16:creationId xmlns:a16="http://schemas.microsoft.com/office/drawing/2014/main" id="{A17CA30F-789E-0692-5681-07083C86D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343" y="1458992"/>
            <a:ext cx="1153157" cy="115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9947056-2809-5AB4-71EA-6F69CA00244F}"/>
              </a:ext>
            </a:extLst>
          </p:cNvPr>
          <p:cNvGrpSpPr/>
          <p:nvPr/>
        </p:nvGrpSpPr>
        <p:grpSpPr>
          <a:xfrm>
            <a:off x="503634" y="5575766"/>
            <a:ext cx="10338551" cy="1050657"/>
            <a:chOff x="1110468" y="5445440"/>
            <a:chExt cx="6817342" cy="187229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DAD38E-29D1-6F1E-8AA8-9DAAF3896124}"/>
                </a:ext>
              </a:extLst>
            </p:cNvPr>
            <p:cNvSpPr txBox="1"/>
            <p:nvPr/>
          </p:nvSpPr>
          <p:spPr>
            <a:xfrm>
              <a:off x="1159058" y="6275651"/>
              <a:ext cx="6768752" cy="1042081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0" lang="en-US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National Strategy for Research, Innovation and Intelligent Specialization (SNCISI</a:t>
              </a:r>
              <a:r>
                <a:rPr kumimoji="0" lang="ro-RO" altLang="en-US" sz="16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j-lt"/>
                </a:rPr>
                <a:t>) - </a:t>
              </a:r>
              <a:r>
                <a:rPr lang="ro-RO" sz="1600" b="1" dirty="0">
                  <a:solidFill>
                    <a:prstClr val="black"/>
                  </a:solidFill>
                  <a:latin typeface="+mj-lt"/>
                </a:rPr>
                <a:t>HG 933/2022</a:t>
              </a:r>
              <a:r>
                <a:rPr lang="ro-RO" sz="1600" dirty="0">
                  <a:solidFill>
                    <a:prstClr val="black"/>
                  </a:solidFill>
                  <a:latin typeface="+mj-lt"/>
                </a:rPr>
                <a:t>; </a:t>
              </a:r>
            </a:p>
            <a:p>
              <a:r>
                <a:rPr lang="ro-RO" sz="1600" b="1" dirty="0">
                  <a:solidFill>
                    <a:prstClr val="black"/>
                  </a:solidFill>
                  <a:latin typeface="+mj-lt"/>
                </a:rPr>
                <a:t>National Plan of RDI 2022-2027 </a:t>
              </a:r>
              <a:r>
                <a:rPr lang="ro-RO" sz="1600" dirty="0">
                  <a:solidFill>
                    <a:prstClr val="black"/>
                  </a:solidFill>
                  <a:latin typeface="+mj-lt"/>
                </a:rPr>
                <a:t>(HG 1188/2022).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10C233B-275A-A7E7-0002-5D30FA0DFDF6}"/>
                </a:ext>
              </a:extLst>
            </p:cNvPr>
            <p:cNvSpPr txBox="1"/>
            <p:nvPr/>
          </p:nvSpPr>
          <p:spPr>
            <a:xfrm>
              <a:off x="1110468" y="5445440"/>
              <a:ext cx="6588075" cy="603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i="1" dirty="0">
                  <a:solidFill>
                    <a:srgbClr val="0070C0"/>
                  </a:solidFill>
                  <a:latin typeface="Calibri"/>
                </a:rPr>
                <a:t>IFA conducts research programmes in areas of strategic interest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496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EAD07C-3AC0-40D3-8494-C28ED4AE6AE6}"/>
              </a:ext>
            </a:extLst>
          </p:cNvPr>
          <p:cNvSpPr txBox="1"/>
          <p:nvPr/>
        </p:nvSpPr>
        <p:spPr>
          <a:xfrm>
            <a:off x="2162137" y="119877"/>
            <a:ext cx="78677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ro-RO" sz="2400" b="1" dirty="0">
                <a:solidFill>
                  <a:srgbClr val="115EBD"/>
                </a:solidFill>
                <a:latin typeface="PT Sans"/>
              </a:rPr>
              <a:t>International </a:t>
            </a:r>
            <a:r>
              <a:rPr lang="en-GB" sz="2400" b="1" noProof="0" dirty="0">
                <a:solidFill>
                  <a:srgbClr val="115EBD"/>
                </a:solidFill>
                <a:latin typeface="PT Sans"/>
              </a:rPr>
              <a:t>Scientific</a:t>
            </a:r>
            <a:r>
              <a:rPr lang="ro-RO" sz="2400" b="1" dirty="0">
                <a:solidFill>
                  <a:srgbClr val="115EBD"/>
                </a:solidFill>
                <a:latin typeface="PT Sans"/>
              </a:rPr>
              <a:t> </a:t>
            </a:r>
            <a:r>
              <a:rPr lang="en-GB" sz="2400" b="1" noProof="0" dirty="0">
                <a:solidFill>
                  <a:srgbClr val="115EBD"/>
                </a:solidFill>
                <a:latin typeface="PT Sans"/>
              </a:rPr>
              <a:t>Advisory Boards: current members</a:t>
            </a:r>
            <a:endParaRPr lang="ro-RO" sz="2400" b="1" dirty="0">
              <a:solidFill>
                <a:srgbClr val="115EBD"/>
              </a:solidFill>
              <a:latin typeface="PT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8609BB-0F7A-4577-8AA6-B4710B7172F6}"/>
              </a:ext>
            </a:extLst>
          </p:cNvPr>
          <p:cNvSpPr txBox="1"/>
          <p:nvPr/>
        </p:nvSpPr>
        <p:spPr>
          <a:xfrm>
            <a:off x="4982332" y="688674"/>
            <a:ext cx="1214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o-RO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FAIR-RO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C219A6-821E-42E4-8735-C3FE6226F137}"/>
              </a:ext>
            </a:extLst>
          </p:cNvPr>
          <p:cNvSpPr txBox="1"/>
          <p:nvPr/>
        </p:nvSpPr>
        <p:spPr>
          <a:xfrm>
            <a:off x="1659585" y="4605467"/>
            <a:ext cx="1870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it-IT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Clara MATTEUZI</a:t>
            </a:r>
            <a:br>
              <a:rPr lang="it-IT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o-RO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FN, Milano Univ., Italy</a:t>
            </a:r>
            <a:endParaRPr lang="ro-RO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B11BEE-7CB8-496D-BF16-71092DC2D761}"/>
              </a:ext>
            </a:extLst>
          </p:cNvPr>
          <p:cNvSpPr txBox="1"/>
          <p:nvPr/>
        </p:nvSpPr>
        <p:spPr>
          <a:xfrm>
            <a:off x="1659586" y="1321610"/>
            <a:ext cx="220416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fr-FR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fr-FR" sz="12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Cristinel</a:t>
            </a:r>
            <a:r>
              <a:rPr lang="fr-FR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DIACONU</a:t>
            </a:r>
            <a:br>
              <a:rPr lang="fr-FR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Chair, CPP Marseille, CNRS, France</a:t>
            </a:r>
            <a:endParaRPr lang="ro-RO" sz="1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/>
            <a:endParaRPr lang="ro-RO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708CAB-FCA8-493E-BDEE-E04EED83D9BE}"/>
              </a:ext>
            </a:extLst>
          </p:cNvPr>
          <p:cNvSpPr txBox="1"/>
          <p:nvPr/>
        </p:nvSpPr>
        <p:spPr>
          <a:xfrm>
            <a:off x="1685736" y="2371057"/>
            <a:ext cx="187011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o-RO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Thomas LOHSE</a:t>
            </a:r>
            <a:br>
              <a:rPr lang="ro-RO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Humbold Univ., Berlin, Germany</a:t>
            </a:r>
          </a:p>
          <a:p>
            <a:pPr defTabSz="685800"/>
            <a:endParaRPr lang="ro-RO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D190E6-DCF5-47EA-A0E5-15D40B53EA2F}"/>
              </a:ext>
            </a:extLst>
          </p:cNvPr>
          <p:cNvSpPr txBox="1"/>
          <p:nvPr/>
        </p:nvSpPr>
        <p:spPr>
          <a:xfrm>
            <a:off x="1685736" y="3512977"/>
            <a:ext cx="1481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John HARRIS</a:t>
            </a:r>
            <a:br>
              <a:rPr lang="en-US" sz="12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Yale 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Univ., USA</a:t>
            </a:r>
            <a:endParaRPr lang="ro-RO" sz="1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4213A7-88B2-4E2F-933A-30E7D6C0677B}"/>
              </a:ext>
            </a:extLst>
          </p:cNvPr>
          <p:cNvSpPr txBox="1"/>
          <p:nvPr/>
        </p:nvSpPr>
        <p:spPr>
          <a:xfrm>
            <a:off x="5281189" y="3413877"/>
            <a:ext cx="22403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Zsolt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Ferenc</a:t>
            </a:r>
            <a:r>
              <a:rPr lang="ro-RO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PODOLYÁK,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Faculty of Engineering and Physical Sciences (FEPS)</a:t>
            </a:r>
            <a:r>
              <a:rPr lang="ro-RO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UK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002D89-586E-4861-95C7-4B5C7BD7C76A}"/>
              </a:ext>
            </a:extLst>
          </p:cNvPr>
          <p:cNvSpPr txBox="1"/>
          <p:nvPr/>
        </p:nvSpPr>
        <p:spPr>
          <a:xfrm>
            <a:off x="1477951" y="696366"/>
            <a:ext cx="1708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o-RO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CERN-RO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E78BDE-C877-4794-A74E-B8B079E1F2C9}"/>
              </a:ext>
            </a:extLst>
          </p:cNvPr>
          <p:cNvSpPr txBox="1"/>
          <p:nvPr/>
        </p:nvSpPr>
        <p:spPr>
          <a:xfrm>
            <a:off x="9085366" y="674576"/>
            <a:ext cx="1214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o-RO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ELI-RO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240764F-B1E6-4A9A-9B01-A95039C94E4F}"/>
              </a:ext>
            </a:extLst>
          </p:cNvPr>
          <p:cNvSpPr txBox="1"/>
          <p:nvPr/>
        </p:nvSpPr>
        <p:spPr>
          <a:xfrm>
            <a:off x="9442565" y="1281573"/>
            <a:ext cx="1910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ro-RO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Prof.Thomas KUEHL, Chair - GSI, Darmstadt, Germany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70ED6DC-D231-414B-9C65-75E9DECAFD6D}"/>
              </a:ext>
            </a:extLst>
          </p:cNvPr>
          <p:cNvSpPr txBox="1"/>
          <p:nvPr/>
        </p:nvSpPr>
        <p:spPr>
          <a:xfrm>
            <a:off x="9442565" y="2225193"/>
            <a:ext cx="20220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ro-RO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Hiromitsu KIRIYAMA - Kansai Photon Science Institute, Kyoto, </a:t>
            </a:r>
            <a:r>
              <a:rPr lang="en-US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5BC21E8-1E0D-4D6E-924B-7B94CF5909BD}"/>
              </a:ext>
            </a:extLst>
          </p:cNvPr>
          <p:cNvSpPr txBox="1"/>
          <p:nvPr/>
        </p:nvSpPr>
        <p:spPr>
          <a:xfrm>
            <a:off x="9442565" y="3340146"/>
            <a:ext cx="2198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ro-RO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Navin ALAHARI,</a:t>
            </a:r>
          </a:p>
          <a:p>
            <a:pPr defTabSz="685800"/>
            <a:r>
              <a:rPr lang="fr-FR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 Accélérateur National d'Ions Lourds, Caen, France</a:t>
            </a:r>
            <a:endParaRPr lang="ro-RO" sz="1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FD05698-C64B-432E-90E7-B92FE0D7BC08}"/>
              </a:ext>
            </a:extLst>
          </p:cNvPr>
          <p:cNvSpPr txBox="1"/>
          <p:nvPr/>
        </p:nvSpPr>
        <p:spPr>
          <a:xfrm>
            <a:off x="5256822" y="1295751"/>
            <a:ext cx="23134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/>
            <a:r>
              <a:rPr lang="ro-RO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Angela BRAEUNING-DEMIAN -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Chair, </a:t>
            </a:r>
            <a:r>
              <a:rPr lang="ro-RO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GSI, Germany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FF9DE73-0756-40EA-A672-1D54C7C0682E}"/>
              </a:ext>
            </a:extLst>
          </p:cNvPr>
          <p:cNvSpPr txBox="1"/>
          <p:nvPr/>
        </p:nvSpPr>
        <p:spPr>
          <a:xfrm>
            <a:off x="5281189" y="2354814"/>
            <a:ext cx="21073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ro-RO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Karlheinz LANGANKE </a:t>
            </a:r>
            <a:r>
              <a:rPr lang="ro-RO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GSI, Darmstadt, Germany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BE744A-E3EC-5145-E05D-047DD1268C82}"/>
              </a:ext>
            </a:extLst>
          </p:cNvPr>
          <p:cNvSpPr txBox="1"/>
          <p:nvPr/>
        </p:nvSpPr>
        <p:spPr>
          <a:xfrm>
            <a:off x="9456314" y="5767583"/>
            <a:ext cx="1882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ro-RO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Dimitri BATANI</a:t>
            </a:r>
          </a:p>
          <a:p>
            <a:pPr defTabSz="685800"/>
            <a:r>
              <a:rPr lang="fr-FR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Université de Bordeaux, France</a:t>
            </a:r>
            <a:endParaRPr lang="ro-RO" sz="12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FC1AC2-577D-DD31-0C30-2EFE01206E9F}"/>
              </a:ext>
            </a:extLst>
          </p:cNvPr>
          <p:cNvGrpSpPr/>
          <p:nvPr/>
        </p:nvGrpSpPr>
        <p:grpSpPr>
          <a:xfrm>
            <a:off x="8063953" y="1010249"/>
            <a:ext cx="904872" cy="5588390"/>
            <a:chOff x="8166204" y="970204"/>
            <a:chExt cx="904934" cy="558877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8747CAF-07A4-4D70-9BA1-224FA50A8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6204" y="970204"/>
              <a:ext cx="849448" cy="990027"/>
            </a:xfrm>
            <a:prstGeom prst="rect">
              <a:avLst/>
            </a:prstGeom>
          </p:spPr>
        </p:pic>
        <p:pic>
          <p:nvPicPr>
            <p:cNvPr id="2050" name="Picture 2" descr="Crystals | Special Issue : Development of High Intensity Crystal Laser and  Its Applications">
              <a:extLst>
                <a:ext uri="{FF2B5EF4-FFF2-40B4-BE49-F238E27FC236}">
                  <a16:creationId xmlns:a16="http://schemas.microsoft.com/office/drawing/2014/main" id="{69CE71DC-3B78-4006-A4DA-1D5983EA96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4436" y="2121966"/>
              <a:ext cx="849448" cy="927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530E87-2368-36B8-0B31-A03739914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102" y="3207778"/>
              <a:ext cx="835550" cy="9828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D634A8-780F-1D34-3A32-DD801F4B6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01856" y="5545431"/>
              <a:ext cx="869282" cy="10135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C0BA21-6398-93C3-5ABB-F2BC3A5B1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86399" y="4278193"/>
              <a:ext cx="876796" cy="1064481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634C973-5C7F-E896-0741-B8B405D31184}"/>
              </a:ext>
            </a:extLst>
          </p:cNvPr>
          <p:cNvSpPr txBox="1"/>
          <p:nvPr/>
        </p:nvSpPr>
        <p:spPr>
          <a:xfrm>
            <a:off x="9462738" y="4477879"/>
            <a:ext cx="17080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Aurora TUMINO,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Università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degli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Enna “Kore”, Italy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70437A-7070-2D6C-6E9D-A48BCB820744}"/>
              </a:ext>
            </a:extLst>
          </p:cNvPr>
          <p:cNvGrpSpPr/>
          <p:nvPr/>
        </p:nvGrpSpPr>
        <p:grpSpPr>
          <a:xfrm>
            <a:off x="308911" y="954145"/>
            <a:ext cx="1169040" cy="5728807"/>
            <a:chOff x="1755290" y="1475359"/>
            <a:chExt cx="1001323" cy="490692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5A2F64-CBF8-4AC8-A823-5B7516747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0782" y="3415199"/>
              <a:ext cx="901864" cy="110839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FD1AFD-6541-4A10-BEB2-D168B4C80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94271" y="1475359"/>
              <a:ext cx="928688" cy="107870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069E23-7BB5-4D24-B117-5691401E4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55290" y="2486975"/>
              <a:ext cx="967356" cy="107870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A7B1BAA-5950-4992-8679-732B6ED1E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93074" y="4322692"/>
              <a:ext cx="963539" cy="10901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2CE2C79-2414-8914-E75B-FF2D153A1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66395" y="5367797"/>
              <a:ext cx="775054" cy="1014482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3663FEA-8806-F995-F6C6-945B3AFBD169}"/>
              </a:ext>
            </a:extLst>
          </p:cNvPr>
          <p:cNvSpPr txBox="1"/>
          <p:nvPr/>
        </p:nvSpPr>
        <p:spPr>
          <a:xfrm>
            <a:off x="1659585" y="5602820"/>
            <a:ext cx="22041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María José GARCÍA BORGE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hlinkClick r:id="rId12"/>
            </a:endParaRPr>
          </a:p>
          <a:p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Consejo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Superior de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Investigaciones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Científicas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Instituto de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Materia,</a:t>
            </a:r>
            <a:r>
              <a:rPr lang="ro-RO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Spain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1C0161-9B8A-15E2-C6B8-02F2FC9298AC}"/>
              </a:ext>
            </a:extLst>
          </p:cNvPr>
          <p:cNvSpPr txBox="1"/>
          <p:nvPr/>
        </p:nvSpPr>
        <p:spPr>
          <a:xfrm>
            <a:off x="5281189" y="4618023"/>
            <a:ext cx="1910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</a:t>
            </a:r>
            <a:r>
              <a:rPr lang="en-US" sz="1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Tetyana</a:t>
            </a:r>
            <a:r>
              <a:rPr lang="ro-RO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Galatyuk, TUD Darmstadt, Germany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2C6E084-07C3-B646-689F-5669EEA89D77}"/>
              </a:ext>
            </a:extLst>
          </p:cNvPr>
          <p:cNvSpPr txBox="1"/>
          <p:nvPr/>
        </p:nvSpPr>
        <p:spPr>
          <a:xfrm>
            <a:off x="5254521" y="5859917"/>
            <a:ext cx="1468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RITMAN</a:t>
            </a:r>
            <a:r>
              <a:rPr lang="ro-RO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GSI, Germany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7B6D84C-1BB5-5755-67F7-5A8E74EDD39D}"/>
              </a:ext>
            </a:extLst>
          </p:cNvPr>
          <p:cNvGrpSpPr/>
          <p:nvPr/>
        </p:nvGrpSpPr>
        <p:grpSpPr>
          <a:xfrm>
            <a:off x="4169494" y="997540"/>
            <a:ext cx="810929" cy="5686578"/>
            <a:chOff x="4709574" y="1423650"/>
            <a:chExt cx="719440" cy="5045018"/>
          </a:xfrm>
        </p:grpSpPr>
        <p:pic>
          <p:nvPicPr>
            <p:cNvPr id="2058" name="Picture 10" descr="Lise-Meitner-Preis für Physiker der TU Darmstadt – Technische Universität  Darmstadt">
              <a:extLst>
                <a:ext uri="{FF2B5EF4-FFF2-40B4-BE49-F238E27FC236}">
                  <a16:creationId xmlns:a16="http://schemas.microsoft.com/office/drawing/2014/main" id="{E9E19A37-4703-4C75-8182-847E7A1B36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999" y="2400375"/>
              <a:ext cx="712014" cy="831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1EF1E5E-0841-4E5D-A3C3-C6BADBED8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717000" y="1423650"/>
              <a:ext cx="704589" cy="85408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C01BAA3-A8B3-3EC2-F39C-852BFFC84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709574" y="3369490"/>
              <a:ext cx="712014" cy="90201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8E99732-D03A-639B-AADD-30EC6DD579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b="2253"/>
            <a:stretch/>
          </p:blipFill>
          <p:spPr>
            <a:xfrm>
              <a:off x="4716999" y="4394719"/>
              <a:ext cx="712014" cy="96395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9B9DE10-F377-62CB-C102-614898C18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r="13084"/>
            <a:stretch/>
          </p:blipFill>
          <p:spPr>
            <a:xfrm>
              <a:off x="4722236" y="5569592"/>
              <a:ext cx="706778" cy="8990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884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4115</TotalTime>
  <Words>1407</Words>
  <Application>Microsoft Office PowerPoint</Application>
  <PresentationFormat>Widescreen</PresentationFormat>
  <Paragraphs>277</Paragraphs>
  <Slides>16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Arial (Body)</vt:lpstr>
      <vt:lpstr>Calibri</vt:lpstr>
      <vt:lpstr>Calibri (Headings)</vt:lpstr>
      <vt:lpstr>Calibri Light</vt:lpstr>
      <vt:lpstr>French Script MT</vt:lpstr>
      <vt:lpstr>PT Sans</vt:lpstr>
      <vt:lpstr>Office Theme</vt:lpstr>
      <vt:lpstr>5_Office Theme</vt:lpstr>
      <vt:lpstr>Default Design</vt:lpstr>
      <vt:lpstr>2_Office Theme</vt:lpstr>
      <vt:lpstr>3_Office Theme</vt:lpstr>
      <vt:lpstr>1_Office Theme</vt:lpstr>
      <vt:lpstr>Acrobat Document</vt:lpstr>
      <vt:lpstr>PowerPoint Presentation</vt:lpstr>
      <vt:lpstr>Măgurele – Pole of Physics</vt:lpstr>
      <vt:lpstr>1949  Academy’s Institute of Physics</vt:lpstr>
      <vt:lpstr>Outstanding Achievements – Romanian scientific breakthroughs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IFA Projects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Andreea</dc:creator>
  <cp:lastModifiedBy>Florin BUZATU</cp:lastModifiedBy>
  <cp:revision>317</cp:revision>
  <cp:lastPrinted>2026-05-17T14:27:39Z</cp:lastPrinted>
  <dcterms:created xsi:type="dcterms:W3CDTF">2017-01-10T06:43:46Z</dcterms:created>
  <dcterms:modified xsi:type="dcterms:W3CDTF">2026-05-17T14:37:46Z</dcterms:modified>
</cp:coreProperties>
</file>