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4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5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658" r:id="rId2"/>
    <p:sldMasterId id="2147483722" r:id="rId3"/>
    <p:sldMasterId id="2147483735" r:id="rId4"/>
    <p:sldMasterId id="2147483747" r:id="rId5"/>
    <p:sldMasterId id="2147483764" r:id="rId6"/>
  </p:sldMasterIdLst>
  <p:notesMasterIdLst>
    <p:notesMasterId r:id="rId39"/>
  </p:notesMasterIdLst>
  <p:sldIdLst>
    <p:sldId id="455" r:id="rId7"/>
    <p:sldId id="465" r:id="rId8"/>
    <p:sldId id="357" r:id="rId9"/>
    <p:sldId id="432" r:id="rId10"/>
    <p:sldId id="307" r:id="rId11"/>
    <p:sldId id="433" r:id="rId12"/>
    <p:sldId id="274" r:id="rId13"/>
    <p:sldId id="473" r:id="rId14"/>
    <p:sldId id="448" r:id="rId15"/>
    <p:sldId id="309" r:id="rId16"/>
    <p:sldId id="3292" r:id="rId17"/>
    <p:sldId id="3293" r:id="rId18"/>
    <p:sldId id="306" r:id="rId19"/>
    <p:sldId id="438" r:id="rId20"/>
    <p:sldId id="3289" r:id="rId21"/>
    <p:sldId id="474" r:id="rId22"/>
    <p:sldId id="3297" r:id="rId23"/>
    <p:sldId id="3294" r:id="rId24"/>
    <p:sldId id="3301" r:id="rId25"/>
    <p:sldId id="3302" r:id="rId26"/>
    <p:sldId id="3300" r:id="rId27"/>
    <p:sldId id="3303" r:id="rId28"/>
    <p:sldId id="3304" r:id="rId29"/>
    <p:sldId id="3306" r:id="rId30"/>
    <p:sldId id="3307" r:id="rId31"/>
    <p:sldId id="3309" r:id="rId32"/>
    <p:sldId id="3310" r:id="rId33"/>
    <p:sldId id="3311" r:id="rId34"/>
    <p:sldId id="3313" r:id="rId35"/>
    <p:sldId id="416" r:id="rId36"/>
    <p:sldId id="436" r:id="rId37"/>
    <p:sldId id="332" r:id="rId38"/>
  </p:sldIdLst>
  <p:sldSz cx="12192000" cy="6858000"/>
  <p:notesSz cx="6797675" cy="987266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GENERAL_1" id="{F593CFBE-06E3-1D44-86D6-C61441599DD5}">
          <p14:sldIdLst>
            <p14:sldId id="455"/>
            <p14:sldId id="465"/>
            <p14:sldId id="357"/>
            <p14:sldId id="432"/>
          </p14:sldIdLst>
        </p14:section>
        <p14:section name="RESEARCH" id="{D670EF6F-A640-134A-9728-6F32167804A3}">
          <p14:sldIdLst>
            <p14:sldId id="307"/>
            <p14:sldId id="433"/>
            <p14:sldId id="274"/>
            <p14:sldId id="473"/>
            <p14:sldId id="448"/>
          </p14:sldIdLst>
        </p14:section>
        <p14:section name="COLLABORATION" id="{AE6AABEC-8DEF-334F-ABD2-7401B5EFA072}">
          <p14:sldIdLst>
            <p14:sldId id="309"/>
            <p14:sldId id="3292"/>
            <p14:sldId id="3293"/>
          </p14:sldIdLst>
        </p14:section>
        <p14:section name="INNOVATION" id="{8708DAF8-4BBA-D143-A938-48541F954A12}">
          <p14:sldIdLst/>
        </p14:section>
        <p14:section name="EDUCATION &amp; TRAINING" id="{6BA0A48C-AB07-3844-9D9C-C0393A66C610}">
          <p14:sldIdLst>
            <p14:sldId id="306"/>
            <p14:sldId id="438"/>
            <p14:sldId id="3289"/>
            <p14:sldId id="474"/>
            <p14:sldId id="3297"/>
            <p14:sldId id="3294"/>
            <p14:sldId id="3301"/>
            <p14:sldId id="3302"/>
            <p14:sldId id="3300"/>
            <p14:sldId id="3303"/>
            <p14:sldId id="3304"/>
            <p14:sldId id="3306"/>
            <p14:sldId id="3307"/>
            <p14:sldId id="3309"/>
            <p14:sldId id="3310"/>
            <p14:sldId id="3311"/>
            <p14:sldId id="3313"/>
          </p14:sldIdLst>
        </p14:section>
        <p14:section name="Country" id="{3927369A-27B5-AC4A-B690-84FC9064CA3F}">
          <p14:sldIdLst>
            <p14:sldId id="416"/>
            <p14:sldId id="436"/>
          </p14:sldIdLst>
        </p14:section>
        <p14:section name="GENERAL_2" id="{624513C6-30EB-1C49-9807-988A4711516B}">
          <p14:sldIdLst>
            <p14:sldId id="332"/>
          </p14:sldIdLst>
        </p14:section>
        <p14:section name="Additional / in question" id="{E70581A6-DEF2-5143-839C-17DB537A9435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402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a Godinho" initials="AG" lastIdx="63" clrIdx="0">
    <p:extLst>
      <p:ext uri="{19B8F6BF-5375-455C-9EA6-DF929625EA0E}">
        <p15:presenceInfo xmlns:p15="http://schemas.microsoft.com/office/powerpoint/2012/main" userId="Ana Godinho" providerId="None"/>
      </p:ext>
    </p:extLst>
  </p:cmAuthor>
  <p:cmAuthor id="2" name="Microsoft Office User" initials="MOU" lastIdx="54" clrIdx="1">
    <p:extLst>
      <p:ext uri="{19B8F6BF-5375-455C-9EA6-DF929625EA0E}">
        <p15:presenceInfo xmlns:p15="http://schemas.microsoft.com/office/powerpoint/2012/main" userId="Microsoft Office User" providerId="None"/>
      </p:ext>
    </p:extLst>
  </p:cmAuthor>
  <p:cmAuthor id="3" name="Pippa Wells" initials="PW" lastIdx="11" clrIdx="2">
    <p:extLst>
      <p:ext uri="{19B8F6BF-5375-455C-9EA6-DF929625EA0E}">
        <p15:presenceInfo xmlns:p15="http://schemas.microsoft.com/office/powerpoint/2012/main" userId="S::pippa.wells@cern.ch::41c0e9d8-dc70-414a-b3b7-1203085110fd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9CFFF"/>
    <a:srgbClr val="2F2F2F"/>
    <a:srgbClr val="668BCC"/>
    <a:srgbClr val="A8CEE3"/>
    <a:srgbClr val="BFBFCB"/>
    <a:srgbClr val="0033A0"/>
    <a:srgbClr val="1C446B"/>
    <a:srgbClr val="E15E32"/>
    <a:srgbClr val="000000"/>
    <a:srgbClr val="556D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273"/>
    <p:restoredTop sz="71560" autoAdjust="0"/>
  </p:normalViewPr>
  <p:slideViewPr>
    <p:cSldViewPr snapToGrid="0" snapToObjects="1">
      <p:cViewPr varScale="1">
        <p:scale>
          <a:sx n="64" d="100"/>
          <a:sy n="64" d="100"/>
        </p:scale>
        <p:origin x="1447" y="37"/>
      </p:cViewPr>
      <p:guideLst>
        <p:guide orient="horz" pos="4020"/>
        <p:guide pos="3863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85" d="100"/>
        <a:sy n="85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 snapToGrid="0" snapToObjects="1">
      <p:cViewPr varScale="1">
        <p:scale>
          <a:sx n="85" d="100"/>
          <a:sy n="85" d="100"/>
        </p:scale>
        <p:origin x="3928" y="16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viewProps" Target="viewProps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commentAuthors" Target="commentAuthor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theme" Target="theme/theme1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plotArea>
      <c:layout/>
      <c:areaChart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0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cat>
            <c:numRef>
              <c:f>Sheet1!$A$2:$A$92</c:f>
              <c:numCache>
                <c:formatCode>General</c:formatCode>
                <c:ptCount val="91"/>
                <c:pt idx="0">
                  <c:v>5</c:v>
                </c:pt>
                <c:pt idx="1">
                  <c:v>6</c:v>
                </c:pt>
                <c:pt idx="2">
                  <c:v>7</c:v>
                </c:pt>
                <c:pt idx="3">
                  <c:v>8</c:v>
                </c:pt>
                <c:pt idx="4">
                  <c:v>9</c:v>
                </c:pt>
                <c:pt idx="5">
                  <c:v>10</c:v>
                </c:pt>
                <c:pt idx="6">
                  <c:v>11</c:v>
                </c:pt>
                <c:pt idx="7">
                  <c:v>12</c:v>
                </c:pt>
                <c:pt idx="8">
                  <c:v>13</c:v>
                </c:pt>
                <c:pt idx="9">
                  <c:v>14</c:v>
                </c:pt>
                <c:pt idx="10">
                  <c:v>15</c:v>
                </c:pt>
                <c:pt idx="11">
                  <c:v>16</c:v>
                </c:pt>
                <c:pt idx="12">
                  <c:v>17</c:v>
                </c:pt>
                <c:pt idx="13">
                  <c:v>18</c:v>
                </c:pt>
                <c:pt idx="14">
                  <c:v>19</c:v>
                </c:pt>
                <c:pt idx="15">
                  <c:v>20</c:v>
                </c:pt>
                <c:pt idx="16">
                  <c:v>21</c:v>
                </c:pt>
                <c:pt idx="17">
                  <c:v>22</c:v>
                </c:pt>
                <c:pt idx="18">
                  <c:v>23</c:v>
                </c:pt>
                <c:pt idx="19">
                  <c:v>24</c:v>
                </c:pt>
                <c:pt idx="20">
                  <c:v>25</c:v>
                </c:pt>
                <c:pt idx="21">
                  <c:v>26</c:v>
                </c:pt>
                <c:pt idx="22">
                  <c:v>27</c:v>
                </c:pt>
                <c:pt idx="23">
                  <c:v>28</c:v>
                </c:pt>
                <c:pt idx="24">
                  <c:v>29</c:v>
                </c:pt>
                <c:pt idx="25">
                  <c:v>30</c:v>
                </c:pt>
                <c:pt idx="26">
                  <c:v>31</c:v>
                </c:pt>
                <c:pt idx="27">
                  <c:v>32</c:v>
                </c:pt>
                <c:pt idx="28">
                  <c:v>33</c:v>
                </c:pt>
                <c:pt idx="29">
                  <c:v>34</c:v>
                </c:pt>
                <c:pt idx="30">
                  <c:v>35</c:v>
                </c:pt>
                <c:pt idx="31">
                  <c:v>36</c:v>
                </c:pt>
                <c:pt idx="32">
                  <c:v>37</c:v>
                </c:pt>
                <c:pt idx="33">
                  <c:v>38</c:v>
                </c:pt>
                <c:pt idx="34">
                  <c:v>39</c:v>
                </c:pt>
                <c:pt idx="35">
                  <c:v>40</c:v>
                </c:pt>
                <c:pt idx="36">
                  <c:v>41</c:v>
                </c:pt>
                <c:pt idx="37">
                  <c:v>42</c:v>
                </c:pt>
                <c:pt idx="38">
                  <c:v>43</c:v>
                </c:pt>
                <c:pt idx="39">
                  <c:v>44</c:v>
                </c:pt>
                <c:pt idx="40">
                  <c:v>45</c:v>
                </c:pt>
                <c:pt idx="41">
                  <c:v>46</c:v>
                </c:pt>
                <c:pt idx="42">
                  <c:v>47</c:v>
                </c:pt>
                <c:pt idx="43">
                  <c:v>48</c:v>
                </c:pt>
                <c:pt idx="44">
                  <c:v>49</c:v>
                </c:pt>
                <c:pt idx="45">
                  <c:v>50</c:v>
                </c:pt>
                <c:pt idx="46">
                  <c:v>51</c:v>
                </c:pt>
                <c:pt idx="47">
                  <c:v>52</c:v>
                </c:pt>
                <c:pt idx="48">
                  <c:v>53</c:v>
                </c:pt>
                <c:pt idx="49">
                  <c:v>54</c:v>
                </c:pt>
                <c:pt idx="50">
                  <c:v>55</c:v>
                </c:pt>
                <c:pt idx="51">
                  <c:v>56</c:v>
                </c:pt>
                <c:pt idx="52">
                  <c:v>57</c:v>
                </c:pt>
                <c:pt idx="53">
                  <c:v>58</c:v>
                </c:pt>
                <c:pt idx="54">
                  <c:v>59</c:v>
                </c:pt>
                <c:pt idx="55">
                  <c:v>60</c:v>
                </c:pt>
                <c:pt idx="56">
                  <c:v>61</c:v>
                </c:pt>
                <c:pt idx="57">
                  <c:v>62</c:v>
                </c:pt>
                <c:pt idx="58">
                  <c:v>63</c:v>
                </c:pt>
                <c:pt idx="59">
                  <c:v>64</c:v>
                </c:pt>
                <c:pt idx="60">
                  <c:v>65</c:v>
                </c:pt>
                <c:pt idx="61">
                  <c:v>66</c:v>
                </c:pt>
                <c:pt idx="62">
                  <c:v>67</c:v>
                </c:pt>
                <c:pt idx="63">
                  <c:v>68</c:v>
                </c:pt>
                <c:pt idx="64">
                  <c:v>69</c:v>
                </c:pt>
                <c:pt idx="65">
                  <c:v>70</c:v>
                </c:pt>
                <c:pt idx="66">
                  <c:v>71</c:v>
                </c:pt>
                <c:pt idx="67">
                  <c:v>72</c:v>
                </c:pt>
                <c:pt idx="68">
                  <c:v>73</c:v>
                </c:pt>
                <c:pt idx="69">
                  <c:v>74</c:v>
                </c:pt>
                <c:pt idx="70">
                  <c:v>75</c:v>
                </c:pt>
                <c:pt idx="71">
                  <c:v>76</c:v>
                </c:pt>
                <c:pt idx="72">
                  <c:v>77</c:v>
                </c:pt>
                <c:pt idx="73">
                  <c:v>78</c:v>
                </c:pt>
                <c:pt idx="74">
                  <c:v>79</c:v>
                </c:pt>
                <c:pt idx="75">
                  <c:v>80</c:v>
                </c:pt>
                <c:pt idx="76">
                  <c:v>81</c:v>
                </c:pt>
                <c:pt idx="77">
                  <c:v>82</c:v>
                </c:pt>
                <c:pt idx="78">
                  <c:v>83</c:v>
                </c:pt>
                <c:pt idx="79">
                  <c:v>84</c:v>
                </c:pt>
                <c:pt idx="80">
                  <c:v>85</c:v>
                </c:pt>
                <c:pt idx="81">
                  <c:v>86</c:v>
                </c:pt>
                <c:pt idx="82">
                  <c:v>87</c:v>
                </c:pt>
                <c:pt idx="83">
                  <c:v>88</c:v>
                </c:pt>
                <c:pt idx="84">
                  <c:v>89</c:v>
                </c:pt>
                <c:pt idx="85">
                  <c:v>90</c:v>
                </c:pt>
                <c:pt idx="86">
                  <c:v>91</c:v>
                </c:pt>
                <c:pt idx="87">
                  <c:v>92</c:v>
                </c:pt>
                <c:pt idx="88">
                  <c:v>93</c:v>
                </c:pt>
                <c:pt idx="89">
                  <c:v>94</c:v>
                </c:pt>
                <c:pt idx="90">
                  <c:v>95</c:v>
                </c:pt>
              </c:numCache>
            </c:numRef>
          </c:cat>
          <c:val>
            <c:numRef>
              <c:f>Sheet1!$B$2:$B$92</c:f>
              <c:numCache>
                <c:formatCode>General</c:formatCode>
                <c:ptCount val="9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1</c:v>
                </c:pt>
                <c:pt idx="14">
                  <c:v>2</c:v>
                </c:pt>
                <c:pt idx="15">
                  <c:v>9</c:v>
                </c:pt>
                <c:pt idx="16">
                  <c:v>25</c:v>
                </c:pt>
                <c:pt idx="17">
                  <c:v>35</c:v>
                </c:pt>
                <c:pt idx="18">
                  <c:v>108</c:v>
                </c:pt>
                <c:pt idx="19">
                  <c:v>226</c:v>
                </c:pt>
                <c:pt idx="20">
                  <c:v>381</c:v>
                </c:pt>
                <c:pt idx="21">
                  <c:v>440</c:v>
                </c:pt>
                <c:pt idx="22">
                  <c:v>474</c:v>
                </c:pt>
                <c:pt idx="23">
                  <c:v>426</c:v>
                </c:pt>
                <c:pt idx="24">
                  <c:v>403</c:v>
                </c:pt>
                <c:pt idx="25">
                  <c:v>341</c:v>
                </c:pt>
                <c:pt idx="26">
                  <c:v>313</c:v>
                </c:pt>
                <c:pt idx="27">
                  <c:v>325</c:v>
                </c:pt>
                <c:pt idx="28">
                  <c:v>309</c:v>
                </c:pt>
                <c:pt idx="29">
                  <c:v>282</c:v>
                </c:pt>
                <c:pt idx="30">
                  <c:v>265</c:v>
                </c:pt>
                <c:pt idx="31">
                  <c:v>250</c:v>
                </c:pt>
                <c:pt idx="32">
                  <c:v>256</c:v>
                </c:pt>
                <c:pt idx="33">
                  <c:v>268</c:v>
                </c:pt>
                <c:pt idx="34">
                  <c:v>215</c:v>
                </c:pt>
                <c:pt idx="35">
                  <c:v>205</c:v>
                </c:pt>
                <c:pt idx="36">
                  <c:v>216</c:v>
                </c:pt>
                <c:pt idx="37">
                  <c:v>225</c:v>
                </c:pt>
                <c:pt idx="38">
                  <c:v>222</c:v>
                </c:pt>
                <c:pt idx="39">
                  <c:v>207</c:v>
                </c:pt>
                <c:pt idx="40">
                  <c:v>202</c:v>
                </c:pt>
                <c:pt idx="41">
                  <c:v>226</c:v>
                </c:pt>
                <c:pt idx="42">
                  <c:v>205</c:v>
                </c:pt>
                <c:pt idx="43">
                  <c:v>204</c:v>
                </c:pt>
                <c:pt idx="44">
                  <c:v>195</c:v>
                </c:pt>
                <c:pt idx="45">
                  <c:v>224</c:v>
                </c:pt>
                <c:pt idx="46">
                  <c:v>218</c:v>
                </c:pt>
                <c:pt idx="47">
                  <c:v>195</c:v>
                </c:pt>
                <c:pt idx="48">
                  <c:v>200</c:v>
                </c:pt>
                <c:pt idx="49">
                  <c:v>217</c:v>
                </c:pt>
                <c:pt idx="50">
                  <c:v>196</c:v>
                </c:pt>
                <c:pt idx="51">
                  <c:v>223</c:v>
                </c:pt>
                <c:pt idx="52">
                  <c:v>217</c:v>
                </c:pt>
                <c:pt idx="53">
                  <c:v>189</c:v>
                </c:pt>
                <c:pt idx="54">
                  <c:v>196</c:v>
                </c:pt>
                <c:pt idx="55">
                  <c:v>184</c:v>
                </c:pt>
                <c:pt idx="56">
                  <c:v>163</c:v>
                </c:pt>
                <c:pt idx="57">
                  <c:v>162</c:v>
                </c:pt>
                <c:pt idx="58">
                  <c:v>150</c:v>
                </c:pt>
                <c:pt idx="59">
                  <c:v>135</c:v>
                </c:pt>
                <c:pt idx="60">
                  <c:v>150</c:v>
                </c:pt>
                <c:pt idx="61">
                  <c:v>120</c:v>
                </c:pt>
                <c:pt idx="62">
                  <c:v>94</c:v>
                </c:pt>
                <c:pt idx="63">
                  <c:v>91</c:v>
                </c:pt>
                <c:pt idx="64">
                  <c:v>105</c:v>
                </c:pt>
                <c:pt idx="65">
                  <c:v>73</c:v>
                </c:pt>
                <c:pt idx="66">
                  <c:v>70</c:v>
                </c:pt>
                <c:pt idx="67">
                  <c:v>78</c:v>
                </c:pt>
                <c:pt idx="68">
                  <c:v>65</c:v>
                </c:pt>
                <c:pt idx="69">
                  <c:v>54</c:v>
                </c:pt>
                <c:pt idx="70">
                  <c:v>44</c:v>
                </c:pt>
                <c:pt idx="71">
                  <c:v>51</c:v>
                </c:pt>
                <c:pt idx="72">
                  <c:v>37</c:v>
                </c:pt>
                <c:pt idx="73">
                  <c:v>39</c:v>
                </c:pt>
                <c:pt idx="74">
                  <c:v>36</c:v>
                </c:pt>
                <c:pt idx="75">
                  <c:v>28</c:v>
                </c:pt>
                <c:pt idx="76">
                  <c:v>19</c:v>
                </c:pt>
                <c:pt idx="77">
                  <c:v>21</c:v>
                </c:pt>
                <c:pt idx="78">
                  <c:v>11</c:v>
                </c:pt>
                <c:pt idx="79">
                  <c:v>13</c:v>
                </c:pt>
                <c:pt idx="80">
                  <c:v>9</c:v>
                </c:pt>
                <c:pt idx="81">
                  <c:v>11</c:v>
                </c:pt>
                <c:pt idx="82">
                  <c:v>3</c:v>
                </c:pt>
                <c:pt idx="83">
                  <c:v>2</c:v>
                </c:pt>
                <c:pt idx="84">
                  <c:v>1</c:v>
                </c:pt>
                <c:pt idx="85">
                  <c:v>0</c:v>
                </c:pt>
                <c:pt idx="86">
                  <c:v>1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899-9D48-8788-06240B2079B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01967056"/>
        <c:axId val="402043200"/>
      </c:areaChart>
      <c:catAx>
        <c:axId val="40196705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2043200"/>
        <c:crosses val="autoZero"/>
        <c:auto val="1"/>
        <c:lblAlgn val="ctr"/>
        <c:lblOffset val="100"/>
        <c:tickLblSkip val="5"/>
        <c:tickMarkSkip val="5"/>
        <c:noMultiLvlLbl val="0"/>
      </c:catAx>
      <c:valAx>
        <c:axId val="40204320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196705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style1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2C7E2F-BA7B-0749-B123-03CFF78731D1}" type="datetimeFigureOut">
              <a:rPr lang="fr-FR" smtClean="0"/>
              <a:t>15/11/2024</a:t>
            </a:fld>
            <a:endParaRPr lang="fr-FR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33488"/>
            <a:ext cx="5921375" cy="33321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9768" y="4751219"/>
            <a:ext cx="5438140" cy="38873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7317"/>
            <a:ext cx="2945659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0443" y="9377317"/>
            <a:ext cx="2945659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549E03-5E61-9344-9F2B-A7AC2BD1FB6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884752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549E03-5E61-9344-9F2B-A7AC2BD1FB60}" type="slidenum">
              <a:rPr lang="fr-FR" smtClean="0"/>
              <a:t>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437639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u="sn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549E03-5E61-9344-9F2B-A7AC2BD1FB60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91699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549E03-5E61-9344-9F2B-A7AC2BD1FB60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445366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549E03-5E61-9344-9F2B-A7AC2BD1FB60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446787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549E03-5E61-9344-9F2B-A7AC2BD1FB60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064171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549E03-5E61-9344-9F2B-A7AC2BD1FB60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462362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549E03-5E61-9344-9F2B-A7AC2BD1FB60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504060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549E03-5E61-9344-9F2B-A7AC2BD1FB60}" type="slidenum">
              <a:rPr lang="fr-FR" smtClean="0"/>
              <a:t>17</a:t>
            </a:fld>
            <a:endParaRPr lang="fr-FR"/>
          </a:p>
        </p:txBody>
      </p:sp>
      <p:pic>
        <p:nvPicPr>
          <p:cNvPr id="5" name="Picture 4" descr="A group of people looking at a display&#10;&#10;Description automatically generated">
            <a:extLst>
              <a:ext uri="{FF2B5EF4-FFF2-40B4-BE49-F238E27FC236}">
                <a16:creationId xmlns:a16="http://schemas.microsoft.com/office/drawing/2014/main" id="{99F9F7CF-D822-C38E-E5DB-BAD6AC3B115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86577" y="355416"/>
            <a:ext cx="6292585" cy="7404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3584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549E03-5E61-9344-9F2B-A7AC2BD1FB60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2309598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549E03-5E61-9344-9F2B-A7AC2BD1FB60}" type="slidenum">
              <a:rPr lang="fr-FR" smtClean="0"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0163931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549E03-5E61-9344-9F2B-A7AC2BD1FB60}" type="slidenum">
              <a:rPr lang="fr-FR" smtClean="0"/>
              <a:t>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551963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549E03-5E61-9344-9F2B-A7AC2BD1FB60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862333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549E03-5E61-9344-9F2B-A7AC2BD1FB60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739809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549E03-5E61-9344-9F2B-A7AC2BD1FB60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675566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549E03-5E61-9344-9F2B-A7AC2BD1FB60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986632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549E03-5E61-9344-9F2B-A7AC2BD1FB60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438168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GB" u="sng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549E03-5E61-9344-9F2B-A7AC2BD1FB60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057522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549E03-5E61-9344-9F2B-A7AC2BD1FB60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020915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549E03-5E61-9344-9F2B-A7AC2BD1FB60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415865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November 15, 2024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Inauguration Ceremony of DUROCERN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208724"/>
            <a:ext cx="12192000" cy="6649276"/>
          </a:xfrm>
          <a:pattFill prst="lgCheck">
            <a:fgClr>
              <a:schemeClr val="accent5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0" y="0"/>
            <a:ext cx="3045600" cy="21600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3052002" y="0"/>
            <a:ext cx="3045600" cy="216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>
                <a:solidFill>
                  <a:sysClr val="windowText" lastClr="000000"/>
                </a:solidFill>
              </a:ln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6104004" y="0"/>
            <a:ext cx="3045600" cy="216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9142399" y="0"/>
            <a:ext cx="3045600" cy="216000"/>
          </a:xfrm>
          <a:prstGeom prst="rect">
            <a:avLst/>
          </a:prstGeom>
          <a:solidFill>
            <a:srgbClr val="62C5D3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58344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November 15, 2024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Inauguration Ceremony of DUROCERN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/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696000" y="465591"/>
            <a:ext cx="10800000" cy="1116849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17" name="Espace réservé pour une image  8"/>
          <p:cNvSpPr>
            <a:spLocks noGrp="1"/>
          </p:cNvSpPr>
          <p:nvPr>
            <p:ph type="pic" sz="quarter" idx="13"/>
          </p:nvPr>
        </p:nvSpPr>
        <p:spPr>
          <a:xfrm>
            <a:off x="0" y="2888510"/>
            <a:ext cx="3960000" cy="3279146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fr-FR"/>
              <a:t>Faire glisser l'image vers l'espace réservé ou cliquer sur l'icône pour l'ajouter</a:t>
            </a:r>
          </a:p>
        </p:txBody>
      </p:sp>
      <p:sp>
        <p:nvSpPr>
          <p:cNvPr id="18" name="Espace réservé pour une image  8"/>
          <p:cNvSpPr>
            <a:spLocks noGrp="1"/>
          </p:cNvSpPr>
          <p:nvPr>
            <p:ph type="pic" sz="quarter" idx="14"/>
          </p:nvPr>
        </p:nvSpPr>
        <p:spPr>
          <a:xfrm>
            <a:off x="8232000" y="2888510"/>
            <a:ext cx="3960000" cy="3279146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fr-FR"/>
              <a:t>Faire glisser l'image vers l'espace réservé ou cliquer sur l'icône pour l'ajouter</a:t>
            </a:r>
          </a:p>
        </p:txBody>
      </p:sp>
      <p:sp>
        <p:nvSpPr>
          <p:cNvPr id="19" name="Espace réservé pour une image  8"/>
          <p:cNvSpPr>
            <a:spLocks noGrp="1"/>
          </p:cNvSpPr>
          <p:nvPr>
            <p:ph type="pic" sz="quarter" idx="15"/>
          </p:nvPr>
        </p:nvSpPr>
        <p:spPr>
          <a:xfrm>
            <a:off x="4116000" y="2888510"/>
            <a:ext cx="3960000" cy="3279146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fr-FR"/>
              <a:t>Faire glisser l'image vers l'espace réservé ou cliquer sur l'icône pour l'ajouter</a:t>
            </a:r>
          </a:p>
        </p:txBody>
      </p:sp>
      <p:sp>
        <p:nvSpPr>
          <p:cNvPr id="20" name="Espace réservé du contenu 2"/>
          <p:cNvSpPr>
            <a:spLocks noGrp="1"/>
          </p:cNvSpPr>
          <p:nvPr>
            <p:ph idx="1"/>
          </p:nvPr>
        </p:nvSpPr>
        <p:spPr>
          <a:xfrm>
            <a:off x="696000" y="1767565"/>
            <a:ext cx="10800000" cy="105006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8471719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horizontal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November 15, 2024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Inauguration Ceremony of DUROCERN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/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696000" y="465591"/>
            <a:ext cx="10800000" cy="1116849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17" name="Espace réservé pour une image  8"/>
          <p:cNvSpPr>
            <a:spLocks noGrp="1"/>
          </p:cNvSpPr>
          <p:nvPr>
            <p:ph type="pic" sz="quarter" idx="13"/>
          </p:nvPr>
        </p:nvSpPr>
        <p:spPr>
          <a:xfrm>
            <a:off x="0" y="4093535"/>
            <a:ext cx="6048000" cy="2232000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fr-FR"/>
              <a:t>Faire glisser l'image vers l'espace réservé ou cliquer sur l'icône pour l'ajouter</a:t>
            </a:r>
          </a:p>
        </p:txBody>
      </p:sp>
      <p:sp>
        <p:nvSpPr>
          <p:cNvPr id="10" name="Espace réservé pour une image  8"/>
          <p:cNvSpPr>
            <a:spLocks noGrp="1"/>
          </p:cNvSpPr>
          <p:nvPr>
            <p:ph type="pic" sz="quarter" idx="14"/>
          </p:nvPr>
        </p:nvSpPr>
        <p:spPr>
          <a:xfrm>
            <a:off x="6144000" y="4093535"/>
            <a:ext cx="6048000" cy="2232000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fr-FR"/>
              <a:t>Faire glisser l'image vers l'espace réservé ou cliquer sur l'icône pour l'ajouter</a:t>
            </a:r>
          </a:p>
        </p:txBody>
      </p:sp>
      <p:sp>
        <p:nvSpPr>
          <p:cNvPr id="8" name="Espace réservé pour une image  8"/>
          <p:cNvSpPr>
            <a:spLocks noGrp="1"/>
          </p:cNvSpPr>
          <p:nvPr>
            <p:ph type="pic" sz="quarter" idx="15"/>
          </p:nvPr>
        </p:nvSpPr>
        <p:spPr>
          <a:xfrm>
            <a:off x="0" y="1775152"/>
            <a:ext cx="6048000" cy="2232000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fr-FR"/>
              <a:t>Faire glisser l'image vers l'espace réservé ou cliquer sur l'icône pour l'ajouter</a:t>
            </a:r>
          </a:p>
        </p:txBody>
      </p:sp>
      <p:sp>
        <p:nvSpPr>
          <p:cNvPr id="9" name="Espace réservé pour une image  8"/>
          <p:cNvSpPr>
            <a:spLocks noGrp="1"/>
          </p:cNvSpPr>
          <p:nvPr>
            <p:ph type="pic" sz="quarter" idx="16"/>
          </p:nvPr>
        </p:nvSpPr>
        <p:spPr>
          <a:xfrm>
            <a:off x="6144000" y="1775152"/>
            <a:ext cx="6048000" cy="2232000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fr-FR"/>
              <a:t>Faire glisser l'image vers l'espace réservé ou cliquer sur l'icône pour l'ajouter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vertical photos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November 15, 2024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Inauguration Ceremony of DUROCERN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/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696000" y="465591"/>
            <a:ext cx="10800000" cy="1116849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8" name="Espace réservé pour une image  8"/>
          <p:cNvSpPr>
            <a:spLocks noGrp="1"/>
          </p:cNvSpPr>
          <p:nvPr>
            <p:ph type="pic" sz="quarter" idx="13"/>
          </p:nvPr>
        </p:nvSpPr>
        <p:spPr>
          <a:xfrm>
            <a:off x="695325" y="1849120"/>
            <a:ext cx="2604737" cy="3494160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endParaRPr lang="fr-FR"/>
          </a:p>
        </p:txBody>
      </p:sp>
      <p:sp>
        <p:nvSpPr>
          <p:cNvPr id="14" name="Espace réservé pour une image  8"/>
          <p:cNvSpPr>
            <a:spLocks noGrp="1"/>
          </p:cNvSpPr>
          <p:nvPr>
            <p:ph type="pic" sz="quarter" idx="14"/>
          </p:nvPr>
        </p:nvSpPr>
        <p:spPr>
          <a:xfrm>
            <a:off x="3427304" y="1849120"/>
            <a:ext cx="2604737" cy="3494160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endParaRPr lang="fr-FR"/>
          </a:p>
        </p:txBody>
      </p:sp>
      <p:sp>
        <p:nvSpPr>
          <p:cNvPr id="15" name="Espace réservé pour une image  8"/>
          <p:cNvSpPr>
            <a:spLocks noGrp="1"/>
          </p:cNvSpPr>
          <p:nvPr>
            <p:ph type="pic" sz="quarter" idx="15"/>
          </p:nvPr>
        </p:nvSpPr>
        <p:spPr>
          <a:xfrm>
            <a:off x="6159283" y="1849120"/>
            <a:ext cx="2604737" cy="3494160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endParaRPr lang="fr-FR"/>
          </a:p>
        </p:txBody>
      </p:sp>
      <p:sp>
        <p:nvSpPr>
          <p:cNvPr id="16" name="Espace réservé pour une image  8"/>
          <p:cNvSpPr>
            <a:spLocks noGrp="1"/>
          </p:cNvSpPr>
          <p:nvPr>
            <p:ph type="pic" sz="quarter" idx="16"/>
          </p:nvPr>
        </p:nvSpPr>
        <p:spPr>
          <a:xfrm>
            <a:off x="8891262" y="1849120"/>
            <a:ext cx="2604737" cy="3494160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endParaRPr lang="fr-FR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vertical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November 15, 2024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Inauguration Ceremony of DUROCERN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/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696000" y="465591"/>
            <a:ext cx="10800000" cy="1116849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8" name="Espace réservé pour une image  8"/>
          <p:cNvSpPr>
            <a:spLocks noGrp="1"/>
          </p:cNvSpPr>
          <p:nvPr>
            <p:ph type="pic" sz="quarter" idx="13"/>
          </p:nvPr>
        </p:nvSpPr>
        <p:spPr>
          <a:xfrm>
            <a:off x="0" y="1870960"/>
            <a:ext cx="2951999" cy="3960000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endParaRPr lang="fr-FR"/>
          </a:p>
        </p:txBody>
      </p:sp>
      <p:sp>
        <p:nvSpPr>
          <p:cNvPr id="14" name="Espace réservé pour une image  8"/>
          <p:cNvSpPr>
            <a:spLocks noGrp="1"/>
          </p:cNvSpPr>
          <p:nvPr>
            <p:ph type="pic" sz="quarter" idx="14"/>
          </p:nvPr>
        </p:nvSpPr>
        <p:spPr>
          <a:xfrm>
            <a:off x="3080000" y="1870960"/>
            <a:ext cx="2951999" cy="3960000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endParaRPr lang="fr-FR"/>
          </a:p>
        </p:txBody>
      </p:sp>
      <p:sp>
        <p:nvSpPr>
          <p:cNvPr id="15" name="Espace réservé pour une image  8"/>
          <p:cNvSpPr>
            <a:spLocks noGrp="1"/>
          </p:cNvSpPr>
          <p:nvPr>
            <p:ph type="pic" sz="quarter" idx="15"/>
          </p:nvPr>
        </p:nvSpPr>
        <p:spPr>
          <a:xfrm>
            <a:off x="6160000" y="1870960"/>
            <a:ext cx="2951999" cy="3960000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endParaRPr lang="fr-FR"/>
          </a:p>
        </p:txBody>
      </p:sp>
      <p:sp>
        <p:nvSpPr>
          <p:cNvPr id="16" name="Espace réservé pour une image  8"/>
          <p:cNvSpPr>
            <a:spLocks noGrp="1"/>
          </p:cNvSpPr>
          <p:nvPr>
            <p:ph type="pic" sz="quarter" idx="16"/>
          </p:nvPr>
        </p:nvSpPr>
        <p:spPr>
          <a:xfrm>
            <a:off x="9240001" y="1870960"/>
            <a:ext cx="2951999" cy="3960000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6422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 hasCustomPrompt="1"/>
          </p:nvPr>
        </p:nvSpPr>
        <p:spPr>
          <a:xfrm>
            <a:off x="696000" y="1825625"/>
            <a:ext cx="5323800" cy="4351338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6172199" y="1825625"/>
            <a:ext cx="5323799" cy="4351338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November 15, 2024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Inauguration Ceremony of DUROCERN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November 15, 2024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Inauguration Ceremony of DUROCERN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208724"/>
            <a:ext cx="12192000" cy="6649276"/>
          </a:xfrm>
          <a:pattFill prst="lgCheck">
            <a:fgClr>
              <a:schemeClr val="accent5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3045600" cy="21600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3045600" y="0"/>
            <a:ext cx="3045600" cy="216000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>
                <a:solidFill>
                  <a:sysClr val="windowText" lastClr="000000"/>
                </a:solidFill>
              </a:ln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6097602" y="0"/>
            <a:ext cx="3045600" cy="216000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9142399" y="0"/>
            <a:ext cx="3045600" cy="216000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November 15, 2024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Inauguration Ceremony of DUROCERN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 page photo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November 15, 2024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Inauguration Ceremony of DUROCERN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208724"/>
            <a:ext cx="12192000" cy="6649276"/>
          </a:xfrm>
          <a:pattFill prst="lgCheck">
            <a:fgClr>
              <a:schemeClr val="accent5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412480" y="465591"/>
            <a:ext cx="3413760" cy="1116849"/>
          </a:xfrm>
        </p:spPr>
        <p:txBody>
          <a:bodyPr>
            <a:no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8412480" y="1752451"/>
            <a:ext cx="3413760" cy="4409398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age photo and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November 15, 2024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/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696000" y="465591"/>
            <a:ext cx="5406825" cy="1116849"/>
          </a:xfrm>
        </p:spPr>
        <p:txBody>
          <a:bodyPr/>
          <a:lstStyle>
            <a:lvl1pPr algn="l">
              <a:defRPr/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10" name="Espace réservé pour une image  8"/>
          <p:cNvSpPr>
            <a:spLocks noGrp="1"/>
          </p:cNvSpPr>
          <p:nvPr>
            <p:ph type="pic" sz="quarter" idx="14"/>
          </p:nvPr>
        </p:nvSpPr>
        <p:spPr>
          <a:xfrm>
            <a:off x="6102825" y="225188"/>
            <a:ext cx="6089176" cy="6632812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fr-FR"/>
              <a:t>Faire glisser l'image vers l'espace réservé ou cliquer sur l'icône pour l'ajouter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695325" y="2082797"/>
            <a:ext cx="4706408" cy="4056938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endParaRPr lang="fr-FR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Espace réservé du pied de page 4">
            <a:extLst>
              <a:ext uri="{FF2B5EF4-FFF2-40B4-BE49-F238E27FC236}">
                <a16:creationId xmlns:a16="http://schemas.microsoft.com/office/drawing/2014/main" id="{D2BBBEFE-B9E9-3043-9213-A2A6A52F39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36040" y="6318000"/>
            <a:ext cx="4114800" cy="365125"/>
          </a:xfrm>
        </p:spPr>
        <p:txBody>
          <a:bodyPr/>
          <a:lstStyle/>
          <a:p>
            <a:r>
              <a:rPr lang="fr-FR"/>
              <a:t>Inauguration Ceremony of DUROCERN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1 horizontal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November 15, 2024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Inauguration Ceremony of DUROCERN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/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696000" y="465591"/>
            <a:ext cx="10800000" cy="1116849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12" name="Espace réservé pour une image  8"/>
          <p:cNvSpPr>
            <a:spLocks noGrp="1"/>
          </p:cNvSpPr>
          <p:nvPr>
            <p:ph type="pic" sz="quarter" idx="13"/>
          </p:nvPr>
        </p:nvSpPr>
        <p:spPr>
          <a:xfrm>
            <a:off x="695999" y="2690036"/>
            <a:ext cx="10799999" cy="2494871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fr-FR"/>
              <a:t>Faire glisser l'image vers l'espace réservé ou cliquer sur l'icône pour l'ajouter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November 15, 2024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1296000" y="6316306"/>
            <a:ext cx="3608877" cy="365125"/>
          </a:xfrm>
        </p:spPr>
        <p:txBody>
          <a:bodyPr/>
          <a:lstStyle/>
          <a:p>
            <a:r>
              <a:rPr lang="fr-FR"/>
              <a:t>Inauguration Ceremony of DUROCERN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1290299" y="6316305"/>
            <a:ext cx="205699" cy="365125"/>
          </a:xfrm>
        </p:spPr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63637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ext and 3 Pictures with boxe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695325" y="478538"/>
            <a:ext cx="10801350" cy="1084263"/>
          </a:xfrm>
        </p:spPr>
        <p:txBody>
          <a:bodyPr/>
          <a:lstStyle/>
          <a:p>
            <a:pPr>
              <a:defRPr/>
            </a:pPr>
            <a:r>
              <a:rPr lang="en-US" dirty="0"/>
              <a:t>Click to edit Master title style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idx="15"/>
          </p:nvPr>
        </p:nvSpPr>
        <p:spPr bwMode="auto">
          <a:xfrm>
            <a:off x="4116386" y="1601376"/>
            <a:ext cx="3960000" cy="113121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US"/>
              <a:t>Edit Master text styles</a:t>
            </a:r>
          </a:p>
        </p:txBody>
      </p:sp>
      <p:sp>
        <p:nvSpPr>
          <p:cNvPr id="6" name="Picture Placeholder 10"/>
          <p:cNvSpPr>
            <a:spLocks noGrp="1"/>
          </p:cNvSpPr>
          <p:nvPr>
            <p:ph type="pic" sz="quarter" idx="16" hasCustomPrompt="1"/>
          </p:nvPr>
        </p:nvSpPr>
        <p:spPr bwMode="auto">
          <a:xfrm>
            <a:off x="4116386" y="2732442"/>
            <a:ext cx="3959225" cy="3477297"/>
          </a:xfrm>
          <a:prstGeom prst="rect">
            <a:avLst/>
          </a:prstGeom>
          <a:noFill/>
        </p:spPr>
        <p:txBody>
          <a:bodyPr anchor="ctr"/>
          <a:lstStyle>
            <a:lvl1pPr algn="ctr">
              <a:defRPr/>
            </a:lvl1pPr>
          </a:lstStyle>
          <a:p>
            <a:pPr>
              <a:defRPr/>
            </a:pPr>
            <a:r>
              <a:rPr lang="en-US"/>
              <a:t>Drag and Drop picture</a:t>
            </a:r>
            <a:endParaRPr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7"/>
          </p:nvPr>
        </p:nvSpPr>
        <p:spPr bwMode="auto"/>
        <p:txBody>
          <a:bodyPr/>
          <a:lstStyle/>
          <a:p>
            <a:pPr>
              <a:defRPr/>
            </a:pPr>
            <a:r>
              <a:rPr lang="de-CH"/>
              <a:t>November 15, 2024</a:t>
            </a:r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8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Inauguration Ceremony of DUROCERN</a:t>
            </a:r>
          </a:p>
        </p:txBody>
      </p:sp>
      <p:sp>
        <p:nvSpPr>
          <p:cNvPr id="9" name="Slide Number Placeholder 13"/>
          <p:cNvSpPr>
            <a:spLocks noGrp="1"/>
          </p:cNvSpPr>
          <p:nvPr>
            <p:ph type="sldNum" sz="quarter" idx="19"/>
          </p:nvPr>
        </p:nvSpPr>
        <p:spPr bwMode="auto"/>
        <p:txBody>
          <a:bodyPr/>
          <a:lstStyle/>
          <a:p>
            <a:pPr>
              <a:defRPr/>
            </a:pPr>
            <a:fld id="{36B5EA5A-BC32-A742-B11B-8E7414D5B535}" type="slidenum">
              <a:rPr lang="en-US"/>
              <a:t>‹#›</a:t>
            </a:fld>
            <a:endParaRPr lang="en-US"/>
          </a:p>
        </p:txBody>
      </p:sp>
      <p:sp>
        <p:nvSpPr>
          <p:cNvPr id="10" name="Text Placeholder 2"/>
          <p:cNvSpPr>
            <a:spLocks noGrp="1"/>
          </p:cNvSpPr>
          <p:nvPr>
            <p:ph type="body" idx="20"/>
          </p:nvPr>
        </p:nvSpPr>
        <p:spPr bwMode="auto">
          <a:xfrm>
            <a:off x="3275" y="5078524"/>
            <a:ext cx="3960000" cy="113121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US"/>
              <a:t>Edit Master text styles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21" hasCustomPrompt="1"/>
          </p:nvPr>
        </p:nvSpPr>
        <p:spPr bwMode="auto">
          <a:xfrm>
            <a:off x="4050" y="1601376"/>
            <a:ext cx="3959225" cy="3477297"/>
          </a:xfrm>
          <a:prstGeom prst="rect">
            <a:avLst/>
          </a:prstGeom>
          <a:noFill/>
        </p:spPr>
        <p:txBody>
          <a:bodyPr anchor="ctr"/>
          <a:lstStyle>
            <a:lvl1pPr algn="ctr">
              <a:defRPr/>
            </a:lvl1pPr>
          </a:lstStyle>
          <a:p>
            <a:pPr>
              <a:defRPr/>
            </a:pPr>
            <a:r>
              <a:rPr lang="en-US"/>
              <a:t>Drag and Drop picture</a:t>
            </a:r>
            <a:endParaRPr/>
          </a:p>
        </p:txBody>
      </p:sp>
      <p:sp>
        <p:nvSpPr>
          <p:cNvPr id="12" name="Text Placeholder 2"/>
          <p:cNvSpPr>
            <a:spLocks noGrp="1"/>
          </p:cNvSpPr>
          <p:nvPr>
            <p:ph type="body" idx="22"/>
          </p:nvPr>
        </p:nvSpPr>
        <p:spPr bwMode="auto">
          <a:xfrm>
            <a:off x="8232388" y="5078524"/>
            <a:ext cx="3960000" cy="113121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US"/>
              <a:t>Edit Master text styles</a:t>
            </a:r>
          </a:p>
        </p:txBody>
      </p:sp>
      <p:sp>
        <p:nvSpPr>
          <p:cNvPr id="13" name="Picture Placeholder 10"/>
          <p:cNvSpPr>
            <a:spLocks noGrp="1"/>
          </p:cNvSpPr>
          <p:nvPr>
            <p:ph type="pic" sz="quarter" idx="23" hasCustomPrompt="1"/>
          </p:nvPr>
        </p:nvSpPr>
        <p:spPr bwMode="auto">
          <a:xfrm>
            <a:off x="8232388" y="1601376"/>
            <a:ext cx="3959225" cy="3477297"/>
          </a:xfrm>
          <a:prstGeom prst="rect">
            <a:avLst/>
          </a:prstGeom>
          <a:noFill/>
        </p:spPr>
        <p:txBody>
          <a:bodyPr anchor="ctr"/>
          <a:lstStyle>
            <a:lvl1pPr algn="ctr">
              <a:defRPr/>
            </a:lvl1pPr>
          </a:lstStyle>
          <a:p>
            <a:pPr>
              <a:defRPr/>
            </a:pPr>
            <a:r>
              <a:rPr lang="en-US"/>
              <a:t>Drag and Drop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659011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horizontal full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November 15, 2024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Inauguration Ceremony of DUROCERN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/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696000" y="465591"/>
            <a:ext cx="10800000" cy="1116849"/>
          </a:xfrm>
        </p:spPr>
        <p:txBody>
          <a:bodyPr/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12" name="Espace réservé pour une image  8"/>
          <p:cNvSpPr>
            <a:spLocks noGrp="1"/>
          </p:cNvSpPr>
          <p:nvPr>
            <p:ph type="pic" sz="quarter" idx="13"/>
          </p:nvPr>
        </p:nvSpPr>
        <p:spPr>
          <a:xfrm>
            <a:off x="0" y="2139761"/>
            <a:ext cx="12192000" cy="2494871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fr-FR" dirty="0"/>
              <a:t>Faire glisser l'image vers l'espace réservé ou cliquer sur l'icône pour l'ajouter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09F7D82C-FF57-0141-BFDD-AE9CB1A1377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auto">
          <a:xfrm>
            <a:off x="695999" y="4600353"/>
            <a:ext cx="3416525" cy="1560510"/>
          </a:xfrm>
          <a:solidFill>
            <a:schemeClr val="accent3"/>
          </a:solidFill>
        </p:spPr>
        <p:txBody>
          <a:bodyPr lIns="72000" anchor="ctr" anchorCtr="0"/>
          <a:lstStyle>
            <a:lvl1pPr algn="ctr">
              <a:defRPr sz="21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</a:lstStyle>
          <a:p>
            <a:pPr lvl="0">
              <a:defRPr/>
            </a:pPr>
            <a:r>
              <a:rPr lang="en-US" dirty="0"/>
              <a:t>Edit Master text styles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20783717-29E0-094A-AD75-0A5369D1D89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 bwMode="auto">
          <a:xfrm>
            <a:off x="4409907" y="4600352"/>
            <a:ext cx="3377036" cy="1560511"/>
          </a:xfrm>
          <a:solidFill>
            <a:schemeClr val="accent3"/>
          </a:solidFill>
        </p:spPr>
        <p:txBody>
          <a:bodyPr lIns="72000" anchor="ctr" anchorCtr="0"/>
          <a:lstStyle>
            <a:lvl1pPr algn="ctr">
              <a:defRPr sz="21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</a:lstStyle>
          <a:p>
            <a:pPr lvl="0">
              <a:defRPr/>
            </a:pPr>
            <a:r>
              <a:rPr lang="en-US" dirty="0"/>
              <a:t>Edit Master text styles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93A3DE1A-904A-5741-98C7-22C9070CBF4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 bwMode="auto">
          <a:xfrm>
            <a:off x="8084326" y="4600353"/>
            <a:ext cx="3411672" cy="1560510"/>
          </a:xfrm>
          <a:solidFill>
            <a:schemeClr val="accent3"/>
          </a:solidFill>
        </p:spPr>
        <p:txBody>
          <a:bodyPr lIns="72000" anchor="ctr" anchorCtr="0"/>
          <a:lstStyle>
            <a:lvl1pPr algn="ctr">
              <a:defRPr sz="21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</a:lstStyle>
          <a:p>
            <a:pPr lvl="0">
              <a:defRPr/>
            </a:pPr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616510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Picture Horizontal and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695324" y="476250"/>
            <a:ext cx="10801351" cy="973138"/>
          </a:xfrm>
        </p:spPr>
        <p:txBody>
          <a:bodyPr/>
          <a:lstStyle/>
          <a:p>
            <a:pPr>
              <a:defRPr/>
            </a:pPr>
            <a:r>
              <a:rPr lang="en-US" dirty="0"/>
              <a:t>Click to edit Master title style</a:t>
            </a:r>
          </a:p>
        </p:txBody>
      </p:sp>
      <p:sp>
        <p:nvSpPr>
          <p:cNvPr id="5" name="Picture Placeholder 10"/>
          <p:cNvSpPr>
            <a:spLocks noGrp="1"/>
          </p:cNvSpPr>
          <p:nvPr>
            <p:ph type="pic" sz="quarter" idx="13" hasCustomPrompt="1"/>
          </p:nvPr>
        </p:nvSpPr>
        <p:spPr bwMode="auto">
          <a:xfrm>
            <a:off x="694648" y="1684948"/>
            <a:ext cx="10801351" cy="2563906"/>
          </a:xfrm>
          <a:prstGeom prst="rect">
            <a:avLst/>
          </a:prstGeom>
          <a:noFill/>
        </p:spPr>
        <p:txBody>
          <a:bodyPr anchor="ctr"/>
          <a:lstStyle>
            <a:lvl1pPr algn="ctr">
              <a:defRPr/>
            </a:lvl1pPr>
          </a:lstStyle>
          <a:p>
            <a:pPr>
              <a:defRPr/>
            </a:pPr>
            <a:r>
              <a:rPr lang="en-US"/>
              <a:t>Drag and Drop picture</a:t>
            </a:r>
            <a:endParaRPr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 bwMode="auto">
          <a:xfrm>
            <a:off x="695324" y="4391027"/>
            <a:ext cx="3415859" cy="176637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800"/>
            </a:lvl3pPr>
          </a:lstStyle>
          <a:p>
            <a:pPr lvl="0">
              <a:defRPr/>
            </a:pPr>
            <a:r>
              <a:rPr lang="en-US" dirty="0"/>
              <a:t>Edit Master text styles</a:t>
            </a:r>
          </a:p>
          <a:p>
            <a:pPr lvl="1">
              <a:defRPr/>
            </a:pPr>
            <a:r>
              <a:rPr lang="en-US" dirty="0"/>
              <a:t>Second level</a:t>
            </a:r>
          </a:p>
          <a:p>
            <a:pPr lvl="2">
              <a:defRPr/>
            </a:pPr>
            <a:r>
              <a:rPr lang="en-US" dirty="0"/>
              <a:t>Third level</a:t>
            </a:r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5"/>
          </p:nvPr>
        </p:nvSpPr>
        <p:spPr bwMode="auto">
          <a:xfrm>
            <a:off x="4410237" y="4393425"/>
            <a:ext cx="3376378" cy="176637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800"/>
            </a:lvl3pPr>
          </a:lstStyle>
          <a:p>
            <a:pPr lvl="0">
              <a:defRPr/>
            </a:pPr>
            <a:r>
              <a:rPr lang="en-US" dirty="0"/>
              <a:t>Edit Master text styles</a:t>
            </a:r>
          </a:p>
          <a:p>
            <a:pPr lvl="1">
              <a:defRPr/>
            </a:pPr>
            <a:r>
              <a:rPr lang="en-US" dirty="0"/>
              <a:t>Second level</a:t>
            </a:r>
          </a:p>
          <a:p>
            <a:pPr lvl="2">
              <a:defRPr/>
            </a:pPr>
            <a:r>
              <a:rPr lang="en-US" dirty="0"/>
              <a:t>Third level</a:t>
            </a:r>
          </a:p>
        </p:txBody>
      </p:sp>
      <p:sp>
        <p:nvSpPr>
          <p:cNvPr id="8" name="Date Placeholder 2"/>
          <p:cNvSpPr>
            <a:spLocks noGrp="1"/>
          </p:cNvSpPr>
          <p:nvPr>
            <p:ph type="dt" sz="half" idx="16"/>
          </p:nvPr>
        </p:nvSpPr>
        <p:spPr bwMode="auto"/>
        <p:txBody>
          <a:bodyPr/>
          <a:lstStyle/>
          <a:p>
            <a:pPr>
              <a:defRPr/>
            </a:pPr>
            <a:r>
              <a:rPr lang="de-CH"/>
              <a:t>November 15, 2024</a:t>
            </a:r>
            <a:endParaRPr lang="en-US"/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7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Inauguration Ceremony of DUROCERN</a:t>
            </a:r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8"/>
          </p:nvPr>
        </p:nvSpPr>
        <p:spPr bwMode="auto"/>
        <p:txBody>
          <a:bodyPr/>
          <a:lstStyle/>
          <a:p>
            <a:pPr>
              <a:defRPr/>
            </a:pPr>
            <a:fld id="{36B5EA5A-BC32-A742-B11B-8E7414D5B535}" type="slidenum">
              <a:rPr lang="en-US"/>
              <a:t>‹#›</a:t>
            </a:fld>
            <a:endParaRPr lang="en-US"/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9"/>
          </p:nvPr>
        </p:nvSpPr>
        <p:spPr bwMode="auto">
          <a:xfrm>
            <a:off x="8085668" y="4393425"/>
            <a:ext cx="3411007" cy="176637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800"/>
            </a:lvl3pPr>
          </a:lstStyle>
          <a:p>
            <a:pPr lvl="0">
              <a:defRPr/>
            </a:pPr>
            <a:r>
              <a:rPr lang="en-US" dirty="0"/>
              <a:t>Edit Master text styles</a:t>
            </a:r>
          </a:p>
          <a:p>
            <a:pPr lvl="1">
              <a:defRPr/>
            </a:pPr>
            <a:r>
              <a:rPr lang="en-US" dirty="0"/>
              <a:t>Second level</a:t>
            </a:r>
          </a:p>
          <a:p>
            <a:pPr lvl="2">
              <a:defRPr/>
            </a:pPr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0076203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vertical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November 15, 2024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Inauguration Ceremony of DUROCERN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/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696000" y="465591"/>
            <a:ext cx="10800000" cy="1116849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12" name="Espace réservé pour une image  8"/>
          <p:cNvSpPr>
            <a:spLocks noGrp="1"/>
          </p:cNvSpPr>
          <p:nvPr>
            <p:ph type="pic" sz="quarter" idx="13"/>
          </p:nvPr>
        </p:nvSpPr>
        <p:spPr>
          <a:xfrm>
            <a:off x="0" y="2309799"/>
            <a:ext cx="6048000" cy="3279146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fr-FR"/>
              <a:t>Faire glisser l'image vers l'espace réservé ou cliquer sur l'icône pour l'ajouter</a:t>
            </a:r>
          </a:p>
        </p:txBody>
      </p:sp>
      <p:sp>
        <p:nvSpPr>
          <p:cNvPr id="13" name="Espace réservé pour une image  8"/>
          <p:cNvSpPr>
            <a:spLocks noGrp="1"/>
          </p:cNvSpPr>
          <p:nvPr>
            <p:ph type="pic" sz="quarter" idx="14"/>
          </p:nvPr>
        </p:nvSpPr>
        <p:spPr>
          <a:xfrm>
            <a:off x="6144000" y="2309799"/>
            <a:ext cx="6048000" cy="3279146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fr-FR"/>
              <a:t>Faire glisser l'image vers l'espace réservé ou cliquer sur l'icône pour l'ajouter</a:t>
            </a: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hoto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November 15, 2024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Inauguration Ceremony of DUROCERN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/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696000" y="465591"/>
            <a:ext cx="10800000" cy="1116849"/>
          </a:xfrm>
        </p:spPr>
        <p:txBody>
          <a:bodyPr/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8" name="Espace réservé pour une image  8"/>
          <p:cNvSpPr>
            <a:spLocks noGrp="1"/>
          </p:cNvSpPr>
          <p:nvPr>
            <p:ph type="pic" sz="quarter" idx="13"/>
          </p:nvPr>
        </p:nvSpPr>
        <p:spPr>
          <a:xfrm>
            <a:off x="0" y="2817628"/>
            <a:ext cx="3960000" cy="3279146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endParaRPr lang="fr-FR"/>
          </a:p>
        </p:txBody>
      </p:sp>
      <p:sp>
        <p:nvSpPr>
          <p:cNvPr id="9" name="Espace réservé pour une image  8"/>
          <p:cNvSpPr>
            <a:spLocks noGrp="1"/>
          </p:cNvSpPr>
          <p:nvPr>
            <p:ph type="pic" sz="quarter" idx="14"/>
          </p:nvPr>
        </p:nvSpPr>
        <p:spPr>
          <a:xfrm>
            <a:off x="8232000" y="2817628"/>
            <a:ext cx="3960000" cy="3279146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endParaRPr lang="fr-FR"/>
          </a:p>
        </p:txBody>
      </p:sp>
      <p:sp>
        <p:nvSpPr>
          <p:cNvPr id="10" name="Espace réservé pour une image  8"/>
          <p:cNvSpPr>
            <a:spLocks noGrp="1"/>
          </p:cNvSpPr>
          <p:nvPr>
            <p:ph type="pic" sz="quarter" idx="15"/>
          </p:nvPr>
        </p:nvSpPr>
        <p:spPr>
          <a:xfrm>
            <a:off x="4116000" y="2817628"/>
            <a:ext cx="3960000" cy="3279146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endParaRPr lang="fr-FR"/>
          </a:p>
        </p:txBody>
      </p:sp>
      <p:sp>
        <p:nvSpPr>
          <p:cNvPr id="11" name="Espace réservé du contenu 2"/>
          <p:cNvSpPr>
            <a:spLocks noGrp="1"/>
          </p:cNvSpPr>
          <p:nvPr>
            <p:ph idx="1"/>
          </p:nvPr>
        </p:nvSpPr>
        <p:spPr>
          <a:xfrm>
            <a:off x="696000" y="1767565"/>
            <a:ext cx="10800000" cy="1050063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horizontal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November 15, 2024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Inauguration Ceremony of DUROCERN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/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696000" y="465591"/>
            <a:ext cx="10800000" cy="1116849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8" name="Espace réservé pour une image  8"/>
          <p:cNvSpPr>
            <a:spLocks noGrp="1"/>
          </p:cNvSpPr>
          <p:nvPr>
            <p:ph type="pic" sz="quarter" idx="13"/>
          </p:nvPr>
        </p:nvSpPr>
        <p:spPr>
          <a:xfrm>
            <a:off x="0" y="4093535"/>
            <a:ext cx="6048000" cy="2232000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fr-FR"/>
              <a:t>Faire glisser l'image vers l'espace réservé ou cliquer sur l'icône pour l'ajouter</a:t>
            </a:r>
          </a:p>
        </p:txBody>
      </p:sp>
      <p:sp>
        <p:nvSpPr>
          <p:cNvPr id="9" name="Espace réservé pour une image  8"/>
          <p:cNvSpPr>
            <a:spLocks noGrp="1"/>
          </p:cNvSpPr>
          <p:nvPr>
            <p:ph type="pic" sz="quarter" idx="14"/>
          </p:nvPr>
        </p:nvSpPr>
        <p:spPr>
          <a:xfrm>
            <a:off x="6144000" y="4093535"/>
            <a:ext cx="6048000" cy="2232000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fr-FR"/>
              <a:t>Faire glisser l'image vers l'espace réservé ou cliquer sur l'icône pour l'ajouter</a:t>
            </a:r>
          </a:p>
        </p:txBody>
      </p:sp>
      <p:sp>
        <p:nvSpPr>
          <p:cNvPr id="10" name="Espace réservé pour une image  8"/>
          <p:cNvSpPr>
            <a:spLocks noGrp="1"/>
          </p:cNvSpPr>
          <p:nvPr>
            <p:ph type="pic" sz="quarter" idx="15"/>
          </p:nvPr>
        </p:nvSpPr>
        <p:spPr>
          <a:xfrm>
            <a:off x="0" y="1775152"/>
            <a:ext cx="6048000" cy="2232000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fr-FR"/>
              <a:t>Faire glisser l'image vers l'espace réservé ou cliquer sur l'icône pour l'ajouter</a:t>
            </a:r>
          </a:p>
        </p:txBody>
      </p:sp>
      <p:sp>
        <p:nvSpPr>
          <p:cNvPr id="11" name="Espace réservé pour une image  8"/>
          <p:cNvSpPr>
            <a:spLocks noGrp="1"/>
          </p:cNvSpPr>
          <p:nvPr>
            <p:ph type="pic" sz="quarter" idx="16"/>
          </p:nvPr>
        </p:nvSpPr>
        <p:spPr>
          <a:xfrm>
            <a:off x="6144000" y="1775152"/>
            <a:ext cx="6048000" cy="2232000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fr-FR"/>
              <a:t>Faire glisser l'image vers l'espace réservé ou cliquer sur l'icône pour l'ajouter</a:t>
            </a: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vertical photos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November 15, 2024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Inauguration Ceremony of DUROCERN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/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696000" y="465591"/>
            <a:ext cx="10800000" cy="1116849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8" name="Espace réservé pour une image  8"/>
          <p:cNvSpPr>
            <a:spLocks noGrp="1"/>
          </p:cNvSpPr>
          <p:nvPr>
            <p:ph type="pic" sz="quarter" idx="13"/>
          </p:nvPr>
        </p:nvSpPr>
        <p:spPr>
          <a:xfrm>
            <a:off x="695325" y="1849120"/>
            <a:ext cx="2604737" cy="3494160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endParaRPr lang="fr-FR"/>
          </a:p>
        </p:txBody>
      </p:sp>
      <p:sp>
        <p:nvSpPr>
          <p:cNvPr id="14" name="Espace réservé pour une image  8"/>
          <p:cNvSpPr>
            <a:spLocks noGrp="1"/>
          </p:cNvSpPr>
          <p:nvPr>
            <p:ph type="pic" sz="quarter" idx="14"/>
          </p:nvPr>
        </p:nvSpPr>
        <p:spPr>
          <a:xfrm>
            <a:off x="3427304" y="1849120"/>
            <a:ext cx="2604737" cy="3494160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endParaRPr lang="fr-FR"/>
          </a:p>
        </p:txBody>
      </p:sp>
      <p:sp>
        <p:nvSpPr>
          <p:cNvPr id="15" name="Espace réservé pour une image  8"/>
          <p:cNvSpPr>
            <a:spLocks noGrp="1"/>
          </p:cNvSpPr>
          <p:nvPr>
            <p:ph type="pic" sz="quarter" idx="15"/>
          </p:nvPr>
        </p:nvSpPr>
        <p:spPr>
          <a:xfrm>
            <a:off x="6159283" y="1849120"/>
            <a:ext cx="2604737" cy="3494160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endParaRPr lang="fr-FR"/>
          </a:p>
        </p:txBody>
      </p:sp>
      <p:sp>
        <p:nvSpPr>
          <p:cNvPr id="16" name="Espace réservé pour une image  8"/>
          <p:cNvSpPr>
            <a:spLocks noGrp="1"/>
          </p:cNvSpPr>
          <p:nvPr>
            <p:ph type="pic" sz="quarter" idx="16"/>
          </p:nvPr>
        </p:nvSpPr>
        <p:spPr>
          <a:xfrm>
            <a:off x="8891262" y="1849120"/>
            <a:ext cx="2604737" cy="3494160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endParaRPr lang="fr-FR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vertical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November 15, 2024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Inauguration Ceremony of DUROCERN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/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696000" y="465591"/>
            <a:ext cx="10800000" cy="1116849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8" name="Espace réservé pour une image  8"/>
          <p:cNvSpPr>
            <a:spLocks noGrp="1"/>
          </p:cNvSpPr>
          <p:nvPr>
            <p:ph type="pic" sz="quarter" idx="13"/>
          </p:nvPr>
        </p:nvSpPr>
        <p:spPr>
          <a:xfrm>
            <a:off x="0" y="1870960"/>
            <a:ext cx="2951999" cy="3960000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endParaRPr lang="fr-FR"/>
          </a:p>
        </p:txBody>
      </p:sp>
      <p:sp>
        <p:nvSpPr>
          <p:cNvPr id="14" name="Espace réservé pour une image  8"/>
          <p:cNvSpPr>
            <a:spLocks noGrp="1"/>
          </p:cNvSpPr>
          <p:nvPr>
            <p:ph type="pic" sz="quarter" idx="14"/>
          </p:nvPr>
        </p:nvSpPr>
        <p:spPr>
          <a:xfrm>
            <a:off x="3080000" y="1870960"/>
            <a:ext cx="2951999" cy="3960000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endParaRPr lang="fr-FR"/>
          </a:p>
        </p:txBody>
      </p:sp>
      <p:sp>
        <p:nvSpPr>
          <p:cNvPr id="15" name="Espace réservé pour une image  8"/>
          <p:cNvSpPr>
            <a:spLocks noGrp="1"/>
          </p:cNvSpPr>
          <p:nvPr>
            <p:ph type="pic" sz="quarter" idx="15"/>
          </p:nvPr>
        </p:nvSpPr>
        <p:spPr>
          <a:xfrm>
            <a:off x="6160000" y="1870960"/>
            <a:ext cx="2951999" cy="3960000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endParaRPr lang="fr-FR"/>
          </a:p>
        </p:txBody>
      </p:sp>
      <p:sp>
        <p:nvSpPr>
          <p:cNvPr id="16" name="Espace réservé pour une image  8"/>
          <p:cNvSpPr>
            <a:spLocks noGrp="1"/>
          </p:cNvSpPr>
          <p:nvPr>
            <p:ph type="pic" sz="quarter" idx="16"/>
          </p:nvPr>
        </p:nvSpPr>
        <p:spPr>
          <a:xfrm>
            <a:off x="9240001" y="1870960"/>
            <a:ext cx="2951999" cy="3960000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endParaRPr lang="fr-FR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November 15, 2024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Inauguration Ceremony of DUROCERN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9502647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November 15, 2024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Inauguration Ceremony of DUROCERN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208724"/>
            <a:ext cx="12192000" cy="6649276"/>
          </a:xfrm>
          <a:pattFill prst="lgCheck">
            <a:fgClr>
              <a:schemeClr val="accent5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0" y="0"/>
            <a:ext cx="3045600" cy="216000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3045600" y="0"/>
            <a:ext cx="3045600" cy="216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>
                <a:solidFill>
                  <a:sysClr val="windowText" lastClr="000000"/>
                </a:solidFill>
              </a:ln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6097602" y="0"/>
            <a:ext cx="3045600" cy="216000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9142399" y="0"/>
            <a:ext cx="3045600" cy="216000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photo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November 15, 2024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Inauguration Ceremony of DUROCERN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208724"/>
            <a:ext cx="12192000" cy="6649276"/>
          </a:xfrm>
          <a:pattFill prst="lgCheck">
            <a:fgClr>
              <a:schemeClr val="accent5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412480" y="465591"/>
            <a:ext cx="3413760" cy="1116849"/>
          </a:xfrm>
        </p:spPr>
        <p:txBody>
          <a:bodyPr>
            <a:no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8412480" y="1752451"/>
            <a:ext cx="3413760" cy="4409398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November 15, 2024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Inauguration Ceremony of DUROCERN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 page photo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November 15, 2024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Inauguration Ceremony of DUROCERN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208724"/>
            <a:ext cx="12192000" cy="6649276"/>
          </a:xfrm>
          <a:pattFill prst="lgCheck">
            <a:fgClr>
              <a:schemeClr val="accent5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412480" y="465591"/>
            <a:ext cx="3413760" cy="1116849"/>
          </a:xfrm>
        </p:spPr>
        <p:txBody>
          <a:bodyPr>
            <a:no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8412480" y="1752451"/>
            <a:ext cx="3413760" cy="4409398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age photo and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696000" y="465591"/>
            <a:ext cx="5406825" cy="1116849"/>
          </a:xfrm>
        </p:spPr>
        <p:txBody>
          <a:bodyPr/>
          <a:lstStyle>
            <a:lvl1pPr algn="l">
              <a:defRPr/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10" name="Espace réservé pour une image  8"/>
          <p:cNvSpPr>
            <a:spLocks noGrp="1"/>
          </p:cNvSpPr>
          <p:nvPr>
            <p:ph type="pic" sz="quarter" idx="14"/>
          </p:nvPr>
        </p:nvSpPr>
        <p:spPr>
          <a:xfrm>
            <a:off x="6102825" y="225188"/>
            <a:ext cx="6089176" cy="6632812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fr-FR"/>
              <a:t>Faire glisser l'image vers l'espace réservé ou cliquer sur l'icône pour l'ajouter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695325" y="2082797"/>
            <a:ext cx="4706408" cy="4056938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endParaRPr lang="fr-FR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85A6A7-4071-D74D-A904-31FE0066D90A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de-CH"/>
              <a:t>November 15, 2024</a:t>
            </a:r>
            <a:endParaRPr lang="fr-F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606B605-BD5F-4947-9467-44D69F7E82E5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fr-FR"/>
              <a:t>Inauguration Ceremony of DUROCERN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ACC1FB1-639C-324B-8006-D4DA7DB89C9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90AA3F6-1618-3548-975A-DD1A2939A246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1 horizontal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November 15, 2024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Inauguration Ceremony of DUROCERN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/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696000" y="465591"/>
            <a:ext cx="10800000" cy="1116849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12" name="Espace réservé pour une image  8"/>
          <p:cNvSpPr>
            <a:spLocks noGrp="1"/>
          </p:cNvSpPr>
          <p:nvPr>
            <p:ph type="pic" sz="quarter" idx="13"/>
          </p:nvPr>
        </p:nvSpPr>
        <p:spPr>
          <a:xfrm>
            <a:off x="695999" y="2690036"/>
            <a:ext cx="10799999" cy="2494871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fr-FR"/>
              <a:t>Faire glisser l'image vers l'espace réservé ou cliquer sur l'icône pour l'ajouter</a:t>
            </a: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ext and 3 Pictures with boxe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695325" y="478538"/>
            <a:ext cx="10801350" cy="1084263"/>
          </a:xfrm>
        </p:spPr>
        <p:txBody>
          <a:bodyPr/>
          <a:lstStyle/>
          <a:p>
            <a:pPr>
              <a:defRPr/>
            </a:pPr>
            <a:r>
              <a:rPr lang="en-US" dirty="0"/>
              <a:t>Click to edit Master title style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idx="15"/>
          </p:nvPr>
        </p:nvSpPr>
        <p:spPr bwMode="auto">
          <a:xfrm>
            <a:off x="4116386" y="1601376"/>
            <a:ext cx="3960000" cy="113121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US"/>
              <a:t>Edit Master text styles</a:t>
            </a:r>
          </a:p>
        </p:txBody>
      </p:sp>
      <p:sp>
        <p:nvSpPr>
          <p:cNvPr id="6" name="Picture Placeholder 10"/>
          <p:cNvSpPr>
            <a:spLocks noGrp="1"/>
          </p:cNvSpPr>
          <p:nvPr>
            <p:ph type="pic" sz="quarter" idx="16" hasCustomPrompt="1"/>
          </p:nvPr>
        </p:nvSpPr>
        <p:spPr bwMode="auto">
          <a:xfrm>
            <a:off x="4116386" y="2732442"/>
            <a:ext cx="3959225" cy="3477297"/>
          </a:xfrm>
          <a:prstGeom prst="rect">
            <a:avLst/>
          </a:prstGeom>
          <a:noFill/>
        </p:spPr>
        <p:txBody>
          <a:bodyPr anchor="ctr"/>
          <a:lstStyle>
            <a:lvl1pPr algn="ctr">
              <a:defRPr/>
            </a:lvl1pPr>
          </a:lstStyle>
          <a:p>
            <a:pPr>
              <a:defRPr/>
            </a:pPr>
            <a:r>
              <a:rPr lang="en-US"/>
              <a:t>Drag and Drop picture</a:t>
            </a:r>
            <a:endParaRPr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7"/>
          </p:nvPr>
        </p:nvSpPr>
        <p:spPr bwMode="auto"/>
        <p:txBody>
          <a:bodyPr/>
          <a:lstStyle/>
          <a:p>
            <a:pPr>
              <a:defRPr/>
            </a:pPr>
            <a:r>
              <a:rPr lang="de-CH"/>
              <a:t>November 15, 2024</a:t>
            </a:r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8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Inauguration Ceremony of DUROCERN</a:t>
            </a:r>
          </a:p>
        </p:txBody>
      </p:sp>
      <p:sp>
        <p:nvSpPr>
          <p:cNvPr id="9" name="Slide Number Placeholder 13"/>
          <p:cNvSpPr>
            <a:spLocks noGrp="1"/>
          </p:cNvSpPr>
          <p:nvPr>
            <p:ph type="sldNum" sz="quarter" idx="19"/>
          </p:nvPr>
        </p:nvSpPr>
        <p:spPr bwMode="auto"/>
        <p:txBody>
          <a:bodyPr/>
          <a:lstStyle/>
          <a:p>
            <a:pPr>
              <a:defRPr/>
            </a:pPr>
            <a:fld id="{36B5EA5A-BC32-A742-B11B-8E7414D5B535}" type="slidenum">
              <a:rPr lang="en-US"/>
              <a:t>‹#›</a:t>
            </a:fld>
            <a:endParaRPr lang="en-US"/>
          </a:p>
        </p:txBody>
      </p:sp>
      <p:sp>
        <p:nvSpPr>
          <p:cNvPr id="10" name="Text Placeholder 2"/>
          <p:cNvSpPr>
            <a:spLocks noGrp="1"/>
          </p:cNvSpPr>
          <p:nvPr>
            <p:ph type="body" idx="20"/>
          </p:nvPr>
        </p:nvSpPr>
        <p:spPr bwMode="auto">
          <a:xfrm>
            <a:off x="3275" y="5078524"/>
            <a:ext cx="3960000" cy="113121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US"/>
              <a:t>Edit Master text styles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21" hasCustomPrompt="1"/>
          </p:nvPr>
        </p:nvSpPr>
        <p:spPr bwMode="auto">
          <a:xfrm>
            <a:off x="4050" y="1601376"/>
            <a:ext cx="3959225" cy="3477297"/>
          </a:xfrm>
          <a:prstGeom prst="rect">
            <a:avLst/>
          </a:prstGeom>
          <a:noFill/>
        </p:spPr>
        <p:txBody>
          <a:bodyPr anchor="ctr"/>
          <a:lstStyle>
            <a:lvl1pPr algn="ctr">
              <a:defRPr/>
            </a:lvl1pPr>
          </a:lstStyle>
          <a:p>
            <a:pPr>
              <a:defRPr/>
            </a:pPr>
            <a:r>
              <a:rPr lang="en-US"/>
              <a:t>Drag and Drop picture</a:t>
            </a:r>
            <a:endParaRPr/>
          </a:p>
        </p:txBody>
      </p:sp>
      <p:sp>
        <p:nvSpPr>
          <p:cNvPr id="12" name="Text Placeholder 2"/>
          <p:cNvSpPr>
            <a:spLocks noGrp="1"/>
          </p:cNvSpPr>
          <p:nvPr>
            <p:ph type="body" idx="22"/>
          </p:nvPr>
        </p:nvSpPr>
        <p:spPr bwMode="auto">
          <a:xfrm>
            <a:off x="8232388" y="5078524"/>
            <a:ext cx="3960000" cy="113121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US"/>
              <a:t>Edit Master text styles</a:t>
            </a:r>
          </a:p>
        </p:txBody>
      </p:sp>
      <p:sp>
        <p:nvSpPr>
          <p:cNvPr id="13" name="Picture Placeholder 10"/>
          <p:cNvSpPr>
            <a:spLocks noGrp="1"/>
          </p:cNvSpPr>
          <p:nvPr>
            <p:ph type="pic" sz="quarter" idx="23" hasCustomPrompt="1"/>
          </p:nvPr>
        </p:nvSpPr>
        <p:spPr bwMode="auto">
          <a:xfrm>
            <a:off x="8232388" y="1601376"/>
            <a:ext cx="3959225" cy="3477297"/>
          </a:xfrm>
          <a:prstGeom prst="rect">
            <a:avLst/>
          </a:prstGeom>
          <a:noFill/>
        </p:spPr>
        <p:txBody>
          <a:bodyPr anchor="ctr"/>
          <a:lstStyle>
            <a:lvl1pPr algn="ctr">
              <a:defRPr/>
            </a:lvl1pPr>
          </a:lstStyle>
          <a:p>
            <a:pPr>
              <a:defRPr/>
            </a:pPr>
            <a:r>
              <a:rPr lang="en-US"/>
              <a:t>Drag and Drop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14761563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horizontal full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November 15, 2024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Inauguration Ceremony of DUROCERN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/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696000" y="465591"/>
            <a:ext cx="10800000" cy="1116849"/>
          </a:xfrm>
        </p:spPr>
        <p:txBody>
          <a:bodyPr/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12" name="Espace réservé pour une image  8"/>
          <p:cNvSpPr>
            <a:spLocks noGrp="1"/>
          </p:cNvSpPr>
          <p:nvPr>
            <p:ph type="pic" sz="quarter" idx="13"/>
          </p:nvPr>
        </p:nvSpPr>
        <p:spPr>
          <a:xfrm>
            <a:off x="0" y="2139761"/>
            <a:ext cx="12192000" cy="2494871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fr-FR" dirty="0"/>
              <a:t>Faire glisser l'image vers l'espace réservé ou cliquer sur l'icône pour l'ajouter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09F7D82C-FF57-0141-BFDD-AE9CB1A1377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auto">
          <a:xfrm>
            <a:off x="695999" y="4600353"/>
            <a:ext cx="3416525" cy="1560510"/>
          </a:xfrm>
          <a:solidFill>
            <a:schemeClr val="accent2"/>
          </a:solidFill>
        </p:spPr>
        <p:txBody>
          <a:bodyPr lIns="72000" anchor="ctr" anchorCtr="0"/>
          <a:lstStyle>
            <a:lvl1pPr algn="ctr">
              <a:defRPr sz="21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</a:lstStyle>
          <a:p>
            <a:pPr lvl="0">
              <a:defRPr/>
            </a:pPr>
            <a:r>
              <a:rPr lang="en-US" dirty="0"/>
              <a:t>Edit Master text styles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20783717-29E0-094A-AD75-0A5369D1D89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 bwMode="auto">
          <a:xfrm>
            <a:off x="4409907" y="4600352"/>
            <a:ext cx="3377036" cy="1560511"/>
          </a:xfrm>
          <a:solidFill>
            <a:schemeClr val="accent2"/>
          </a:solidFill>
        </p:spPr>
        <p:txBody>
          <a:bodyPr lIns="72000" anchor="ctr" anchorCtr="0"/>
          <a:lstStyle>
            <a:lvl1pPr algn="ctr">
              <a:defRPr sz="21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</a:lstStyle>
          <a:p>
            <a:pPr lvl="0">
              <a:defRPr/>
            </a:pPr>
            <a:r>
              <a:rPr lang="en-US" dirty="0"/>
              <a:t>Edit Master text styles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93A3DE1A-904A-5741-98C7-22C9070CBF4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 bwMode="auto">
          <a:xfrm>
            <a:off x="8084326" y="4600353"/>
            <a:ext cx="3411672" cy="1560510"/>
          </a:xfrm>
          <a:solidFill>
            <a:schemeClr val="accent2"/>
          </a:solidFill>
        </p:spPr>
        <p:txBody>
          <a:bodyPr lIns="72000" anchor="ctr" anchorCtr="0"/>
          <a:lstStyle>
            <a:lvl1pPr algn="ctr">
              <a:defRPr sz="21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</a:lstStyle>
          <a:p>
            <a:pPr lvl="0">
              <a:defRPr/>
            </a:pPr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6228917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Picture Horizontal and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695324" y="476250"/>
            <a:ext cx="10801351" cy="973138"/>
          </a:xfrm>
        </p:spPr>
        <p:txBody>
          <a:bodyPr/>
          <a:lstStyle/>
          <a:p>
            <a:pPr>
              <a:defRPr/>
            </a:pPr>
            <a:r>
              <a:rPr lang="en-US" dirty="0"/>
              <a:t>Click to edit Master title style</a:t>
            </a:r>
          </a:p>
        </p:txBody>
      </p:sp>
      <p:sp>
        <p:nvSpPr>
          <p:cNvPr id="5" name="Picture Placeholder 10"/>
          <p:cNvSpPr>
            <a:spLocks noGrp="1"/>
          </p:cNvSpPr>
          <p:nvPr>
            <p:ph type="pic" sz="quarter" idx="13" hasCustomPrompt="1"/>
          </p:nvPr>
        </p:nvSpPr>
        <p:spPr bwMode="auto">
          <a:xfrm>
            <a:off x="694648" y="1684948"/>
            <a:ext cx="10801351" cy="2563906"/>
          </a:xfrm>
          <a:prstGeom prst="rect">
            <a:avLst/>
          </a:prstGeom>
          <a:noFill/>
        </p:spPr>
        <p:txBody>
          <a:bodyPr anchor="ctr"/>
          <a:lstStyle>
            <a:lvl1pPr algn="ctr">
              <a:defRPr/>
            </a:lvl1pPr>
          </a:lstStyle>
          <a:p>
            <a:pPr>
              <a:defRPr/>
            </a:pPr>
            <a:r>
              <a:rPr lang="en-US"/>
              <a:t>Drag and Drop picture</a:t>
            </a:r>
            <a:endParaRPr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 bwMode="auto">
          <a:xfrm>
            <a:off x="695324" y="4391027"/>
            <a:ext cx="3415859" cy="176637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800"/>
            </a:lvl3pPr>
          </a:lstStyle>
          <a:p>
            <a:pPr lvl="0">
              <a:defRPr/>
            </a:pPr>
            <a:r>
              <a:rPr lang="en-US" dirty="0"/>
              <a:t>Edit Master text styles</a:t>
            </a:r>
          </a:p>
          <a:p>
            <a:pPr lvl="1">
              <a:defRPr/>
            </a:pPr>
            <a:r>
              <a:rPr lang="en-US" dirty="0"/>
              <a:t>Second level</a:t>
            </a:r>
          </a:p>
          <a:p>
            <a:pPr lvl="2">
              <a:defRPr/>
            </a:pPr>
            <a:r>
              <a:rPr lang="en-US" dirty="0"/>
              <a:t>Third level</a:t>
            </a:r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5"/>
          </p:nvPr>
        </p:nvSpPr>
        <p:spPr bwMode="auto">
          <a:xfrm>
            <a:off x="4410237" y="4393425"/>
            <a:ext cx="3376378" cy="176637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800"/>
            </a:lvl3pPr>
          </a:lstStyle>
          <a:p>
            <a:pPr lvl="0">
              <a:defRPr/>
            </a:pPr>
            <a:r>
              <a:rPr lang="en-US" dirty="0"/>
              <a:t>Edit Master text styles</a:t>
            </a:r>
          </a:p>
          <a:p>
            <a:pPr lvl="1">
              <a:defRPr/>
            </a:pPr>
            <a:r>
              <a:rPr lang="en-US" dirty="0"/>
              <a:t>Second level</a:t>
            </a:r>
          </a:p>
          <a:p>
            <a:pPr lvl="2">
              <a:defRPr/>
            </a:pPr>
            <a:r>
              <a:rPr lang="en-US" dirty="0"/>
              <a:t>Third level</a:t>
            </a:r>
          </a:p>
        </p:txBody>
      </p:sp>
      <p:sp>
        <p:nvSpPr>
          <p:cNvPr id="8" name="Date Placeholder 2"/>
          <p:cNvSpPr>
            <a:spLocks noGrp="1"/>
          </p:cNvSpPr>
          <p:nvPr>
            <p:ph type="dt" sz="half" idx="16"/>
          </p:nvPr>
        </p:nvSpPr>
        <p:spPr bwMode="auto"/>
        <p:txBody>
          <a:bodyPr/>
          <a:lstStyle/>
          <a:p>
            <a:pPr>
              <a:defRPr/>
            </a:pPr>
            <a:r>
              <a:rPr lang="de-CH"/>
              <a:t>November 15, 2024</a:t>
            </a:r>
            <a:endParaRPr lang="en-US"/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7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Inauguration Ceremony of DUROCERN</a:t>
            </a:r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8"/>
          </p:nvPr>
        </p:nvSpPr>
        <p:spPr bwMode="auto"/>
        <p:txBody>
          <a:bodyPr/>
          <a:lstStyle/>
          <a:p>
            <a:pPr>
              <a:defRPr/>
            </a:pPr>
            <a:fld id="{36B5EA5A-BC32-A742-B11B-8E7414D5B535}" type="slidenum">
              <a:rPr lang="en-US"/>
              <a:t>‹#›</a:t>
            </a:fld>
            <a:endParaRPr lang="en-US"/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9"/>
          </p:nvPr>
        </p:nvSpPr>
        <p:spPr bwMode="auto">
          <a:xfrm>
            <a:off x="8085668" y="4393425"/>
            <a:ext cx="3411007" cy="176637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800"/>
            </a:lvl3pPr>
          </a:lstStyle>
          <a:p>
            <a:pPr lvl="0">
              <a:defRPr/>
            </a:pPr>
            <a:r>
              <a:rPr lang="en-US" dirty="0"/>
              <a:t>Edit Master text styles</a:t>
            </a:r>
          </a:p>
          <a:p>
            <a:pPr lvl="1">
              <a:defRPr/>
            </a:pPr>
            <a:r>
              <a:rPr lang="en-US" dirty="0"/>
              <a:t>Second level</a:t>
            </a:r>
          </a:p>
          <a:p>
            <a:pPr lvl="2">
              <a:defRPr/>
            </a:pPr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44780280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vertical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November 15, 2024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Inauguration Ceremony of DUROCERN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/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696000" y="465591"/>
            <a:ext cx="10800000" cy="1116849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12" name="Espace réservé pour une image  8"/>
          <p:cNvSpPr>
            <a:spLocks noGrp="1"/>
          </p:cNvSpPr>
          <p:nvPr>
            <p:ph type="pic" sz="quarter" idx="13"/>
          </p:nvPr>
        </p:nvSpPr>
        <p:spPr>
          <a:xfrm>
            <a:off x="0" y="2309799"/>
            <a:ext cx="6048000" cy="3279146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fr-FR"/>
              <a:t>Faire glisser l'image vers l'espace réservé ou cliquer sur l'icône pour l'ajouter</a:t>
            </a:r>
          </a:p>
        </p:txBody>
      </p:sp>
      <p:sp>
        <p:nvSpPr>
          <p:cNvPr id="13" name="Espace réservé pour une image  8"/>
          <p:cNvSpPr>
            <a:spLocks noGrp="1"/>
          </p:cNvSpPr>
          <p:nvPr>
            <p:ph type="pic" sz="quarter" idx="14"/>
          </p:nvPr>
        </p:nvSpPr>
        <p:spPr>
          <a:xfrm>
            <a:off x="6144000" y="2309799"/>
            <a:ext cx="6048000" cy="3279146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fr-FR"/>
              <a:t>Faire glisser l'image vers l'espace réservé ou cliquer sur l'icône pour l'ajouter</a:t>
            </a: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hoto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November 15, 2024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Inauguration Ceremony of DUROCERN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/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696000" y="465591"/>
            <a:ext cx="10800000" cy="1116849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8" name="Espace réservé pour une image  8"/>
          <p:cNvSpPr>
            <a:spLocks noGrp="1"/>
          </p:cNvSpPr>
          <p:nvPr>
            <p:ph type="pic" sz="quarter" idx="13"/>
          </p:nvPr>
        </p:nvSpPr>
        <p:spPr>
          <a:xfrm>
            <a:off x="0" y="2817628"/>
            <a:ext cx="3960000" cy="3279146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endParaRPr lang="fr-FR"/>
          </a:p>
        </p:txBody>
      </p:sp>
      <p:sp>
        <p:nvSpPr>
          <p:cNvPr id="9" name="Espace réservé pour une image  8"/>
          <p:cNvSpPr>
            <a:spLocks noGrp="1"/>
          </p:cNvSpPr>
          <p:nvPr>
            <p:ph type="pic" sz="quarter" idx="14"/>
          </p:nvPr>
        </p:nvSpPr>
        <p:spPr>
          <a:xfrm>
            <a:off x="8232000" y="2817628"/>
            <a:ext cx="3960000" cy="3279146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endParaRPr lang="fr-FR"/>
          </a:p>
        </p:txBody>
      </p:sp>
      <p:sp>
        <p:nvSpPr>
          <p:cNvPr id="10" name="Espace réservé pour une image  8"/>
          <p:cNvSpPr>
            <a:spLocks noGrp="1"/>
          </p:cNvSpPr>
          <p:nvPr>
            <p:ph type="pic" sz="quarter" idx="15"/>
          </p:nvPr>
        </p:nvSpPr>
        <p:spPr>
          <a:xfrm>
            <a:off x="4116000" y="2817628"/>
            <a:ext cx="3960000" cy="3279146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endParaRPr lang="fr-FR"/>
          </a:p>
        </p:txBody>
      </p:sp>
      <p:sp>
        <p:nvSpPr>
          <p:cNvPr id="11" name="Espace réservé du contenu 2"/>
          <p:cNvSpPr>
            <a:spLocks noGrp="1"/>
          </p:cNvSpPr>
          <p:nvPr>
            <p:ph idx="1"/>
          </p:nvPr>
        </p:nvSpPr>
        <p:spPr>
          <a:xfrm>
            <a:off x="696000" y="1767565"/>
            <a:ext cx="10800000" cy="1050063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horizontal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November 15, 2024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Inauguration Ceremony of DUROCERN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/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696000" y="465591"/>
            <a:ext cx="10800000" cy="1116849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8" name="Espace réservé pour une image  8"/>
          <p:cNvSpPr>
            <a:spLocks noGrp="1"/>
          </p:cNvSpPr>
          <p:nvPr>
            <p:ph type="pic" sz="quarter" idx="13"/>
          </p:nvPr>
        </p:nvSpPr>
        <p:spPr>
          <a:xfrm>
            <a:off x="0" y="4093535"/>
            <a:ext cx="6048000" cy="2232000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fr-FR"/>
              <a:t>Faire glisser l'image vers l'espace réservé ou cliquer sur l'icône pour l'ajouter</a:t>
            </a:r>
          </a:p>
        </p:txBody>
      </p:sp>
      <p:sp>
        <p:nvSpPr>
          <p:cNvPr id="9" name="Espace réservé pour une image  8"/>
          <p:cNvSpPr>
            <a:spLocks noGrp="1"/>
          </p:cNvSpPr>
          <p:nvPr>
            <p:ph type="pic" sz="quarter" idx="14"/>
          </p:nvPr>
        </p:nvSpPr>
        <p:spPr>
          <a:xfrm>
            <a:off x="6144000" y="4093535"/>
            <a:ext cx="6048000" cy="2232000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fr-FR"/>
              <a:t>Faire glisser l'image vers l'espace réservé ou cliquer sur l'icône pour l'ajouter</a:t>
            </a:r>
          </a:p>
        </p:txBody>
      </p:sp>
      <p:sp>
        <p:nvSpPr>
          <p:cNvPr id="10" name="Espace réservé pour une image  8"/>
          <p:cNvSpPr>
            <a:spLocks noGrp="1"/>
          </p:cNvSpPr>
          <p:nvPr>
            <p:ph type="pic" sz="quarter" idx="15"/>
          </p:nvPr>
        </p:nvSpPr>
        <p:spPr>
          <a:xfrm>
            <a:off x="0" y="1775152"/>
            <a:ext cx="6048000" cy="2232000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fr-FR"/>
              <a:t>Faire glisser l'image vers l'espace réservé ou cliquer sur l'icône pour l'ajouter</a:t>
            </a:r>
          </a:p>
        </p:txBody>
      </p:sp>
      <p:sp>
        <p:nvSpPr>
          <p:cNvPr id="11" name="Espace réservé pour une image  8"/>
          <p:cNvSpPr>
            <a:spLocks noGrp="1"/>
          </p:cNvSpPr>
          <p:nvPr>
            <p:ph type="pic" sz="quarter" idx="16"/>
          </p:nvPr>
        </p:nvSpPr>
        <p:spPr>
          <a:xfrm>
            <a:off x="6144000" y="1775152"/>
            <a:ext cx="6048000" cy="2232000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fr-FR"/>
              <a:t>Faire glisser l'image vers l'espace réservé ou cliquer sur l'icône pour l'ajouter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alf page photo and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November 15, 2024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Inauguration Ceremony of DUROCERN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/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696000" y="465591"/>
            <a:ext cx="5406825" cy="1116849"/>
          </a:xfrm>
        </p:spPr>
        <p:txBody>
          <a:bodyPr/>
          <a:lstStyle>
            <a:lvl1pPr algn="l">
              <a:defRPr/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10" name="Espace réservé pour une image  8"/>
          <p:cNvSpPr>
            <a:spLocks noGrp="1"/>
          </p:cNvSpPr>
          <p:nvPr>
            <p:ph type="pic" sz="quarter" idx="14"/>
          </p:nvPr>
        </p:nvSpPr>
        <p:spPr>
          <a:xfrm>
            <a:off x="6102825" y="225188"/>
            <a:ext cx="6089176" cy="6632812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fr-FR"/>
              <a:t>Faire glisser l'image vers l'espace réservé ou cliquer sur l'icône pour l'ajouter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695325" y="2082797"/>
            <a:ext cx="4706408" cy="4056938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endParaRPr lang="fr-FR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ZoneTexte 2"/>
          <p:cNvSpPr txBox="1"/>
          <p:nvPr userDrawn="1"/>
        </p:nvSpPr>
        <p:spPr>
          <a:xfrm>
            <a:off x="695325" y="1658203"/>
            <a:ext cx="5091326" cy="209288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lvl="0"/>
            <a:r>
              <a:rPr lang="fr-FR" sz="2800">
                <a:solidFill>
                  <a:schemeClr val="tx2"/>
                </a:solidFill>
              </a:rPr>
              <a:t>Cliquez pour modifier les styles du texte du masque</a:t>
            </a:r>
          </a:p>
          <a:p>
            <a:pPr lvl="1"/>
            <a:r>
              <a:rPr lang="fr-FR" sz="2800">
                <a:solidFill>
                  <a:schemeClr val="tx2"/>
                </a:solidFill>
              </a:rPr>
              <a:t>Deuxième niveau</a:t>
            </a:r>
          </a:p>
          <a:p>
            <a:pPr lvl="2"/>
            <a:r>
              <a:rPr lang="fr-FR" sz="2800">
                <a:solidFill>
                  <a:schemeClr val="tx2"/>
                </a:solidFill>
              </a:rPr>
              <a:t>Troisième niveau</a:t>
            </a:r>
          </a:p>
          <a:p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vertical photos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November 15, 2024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Inauguration Ceremony of DUROCERN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/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696000" y="465591"/>
            <a:ext cx="10800000" cy="1116849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8" name="Espace réservé pour une image  8"/>
          <p:cNvSpPr>
            <a:spLocks noGrp="1"/>
          </p:cNvSpPr>
          <p:nvPr>
            <p:ph type="pic" sz="quarter" idx="13"/>
          </p:nvPr>
        </p:nvSpPr>
        <p:spPr>
          <a:xfrm>
            <a:off x="695325" y="1849120"/>
            <a:ext cx="2604737" cy="3494160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endParaRPr lang="fr-FR"/>
          </a:p>
        </p:txBody>
      </p:sp>
      <p:sp>
        <p:nvSpPr>
          <p:cNvPr id="14" name="Espace réservé pour une image  8"/>
          <p:cNvSpPr>
            <a:spLocks noGrp="1"/>
          </p:cNvSpPr>
          <p:nvPr>
            <p:ph type="pic" sz="quarter" idx="14"/>
          </p:nvPr>
        </p:nvSpPr>
        <p:spPr>
          <a:xfrm>
            <a:off x="3427304" y="1849120"/>
            <a:ext cx="2604737" cy="3494160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endParaRPr lang="fr-FR"/>
          </a:p>
        </p:txBody>
      </p:sp>
      <p:sp>
        <p:nvSpPr>
          <p:cNvPr id="15" name="Espace réservé pour une image  8"/>
          <p:cNvSpPr>
            <a:spLocks noGrp="1"/>
          </p:cNvSpPr>
          <p:nvPr>
            <p:ph type="pic" sz="quarter" idx="15"/>
          </p:nvPr>
        </p:nvSpPr>
        <p:spPr>
          <a:xfrm>
            <a:off x="6159283" y="1849120"/>
            <a:ext cx="2604737" cy="3494160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endParaRPr lang="fr-FR"/>
          </a:p>
        </p:txBody>
      </p:sp>
      <p:sp>
        <p:nvSpPr>
          <p:cNvPr id="16" name="Espace réservé pour une image  8"/>
          <p:cNvSpPr>
            <a:spLocks noGrp="1"/>
          </p:cNvSpPr>
          <p:nvPr>
            <p:ph type="pic" sz="quarter" idx="16"/>
          </p:nvPr>
        </p:nvSpPr>
        <p:spPr>
          <a:xfrm>
            <a:off x="8891262" y="1849120"/>
            <a:ext cx="2604737" cy="3494160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endParaRPr lang="fr-FR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vertical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November 15, 2024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Inauguration Ceremony of DUROCERN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/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696000" y="465591"/>
            <a:ext cx="10800000" cy="1116849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8" name="Espace réservé pour une image  8"/>
          <p:cNvSpPr>
            <a:spLocks noGrp="1"/>
          </p:cNvSpPr>
          <p:nvPr>
            <p:ph type="pic" sz="quarter" idx="13"/>
          </p:nvPr>
        </p:nvSpPr>
        <p:spPr>
          <a:xfrm>
            <a:off x="0" y="1870960"/>
            <a:ext cx="2951999" cy="3960000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endParaRPr lang="fr-FR"/>
          </a:p>
        </p:txBody>
      </p:sp>
      <p:sp>
        <p:nvSpPr>
          <p:cNvPr id="14" name="Espace réservé pour une image  8"/>
          <p:cNvSpPr>
            <a:spLocks noGrp="1"/>
          </p:cNvSpPr>
          <p:nvPr>
            <p:ph type="pic" sz="quarter" idx="14"/>
          </p:nvPr>
        </p:nvSpPr>
        <p:spPr>
          <a:xfrm>
            <a:off x="3080000" y="1870960"/>
            <a:ext cx="2951999" cy="3960000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endParaRPr lang="fr-FR"/>
          </a:p>
        </p:txBody>
      </p:sp>
      <p:sp>
        <p:nvSpPr>
          <p:cNvPr id="15" name="Espace réservé pour une image  8"/>
          <p:cNvSpPr>
            <a:spLocks noGrp="1"/>
          </p:cNvSpPr>
          <p:nvPr>
            <p:ph type="pic" sz="quarter" idx="15"/>
          </p:nvPr>
        </p:nvSpPr>
        <p:spPr>
          <a:xfrm>
            <a:off x="6160000" y="1870960"/>
            <a:ext cx="2951999" cy="3960000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endParaRPr lang="fr-FR"/>
          </a:p>
        </p:txBody>
      </p:sp>
      <p:sp>
        <p:nvSpPr>
          <p:cNvPr id="16" name="Espace réservé pour une image  8"/>
          <p:cNvSpPr>
            <a:spLocks noGrp="1"/>
          </p:cNvSpPr>
          <p:nvPr>
            <p:ph type="pic" sz="quarter" idx="16"/>
          </p:nvPr>
        </p:nvSpPr>
        <p:spPr>
          <a:xfrm>
            <a:off x="9240001" y="1870960"/>
            <a:ext cx="2951999" cy="3960000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endParaRPr lang="fr-FR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November 15, 2024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Inauguration Ceremony of DUROCERN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November 15, 2024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Inauguration Ceremony of DUROCERN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208724"/>
            <a:ext cx="12192000" cy="6649276"/>
          </a:xfrm>
          <a:pattFill prst="lgCheck">
            <a:fgClr>
              <a:schemeClr val="accent5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0" y="0"/>
            <a:ext cx="3045600" cy="216000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3045600" y="0"/>
            <a:ext cx="3045600" cy="216000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>
                <a:solidFill>
                  <a:sysClr val="windowText" lastClr="000000"/>
                </a:solidFill>
              </a:ln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6097602" y="0"/>
            <a:ext cx="3045600" cy="216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9142399" y="0"/>
            <a:ext cx="3045600" cy="216000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November 15, 2024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Inauguration Ceremony of DUROCERN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 page photo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November 15, 2024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Inauguration Ceremony of DUROCERN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208724"/>
            <a:ext cx="12192000" cy="6649276"/>
          </a:xfrm>
          <a:pattFill prst="lgCheck">
            <a:fgClr>
              <a:schemeClr val="accent5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412480" y="465591"/>
            <a:ext cx="3413760" cy="1116849"/>
          </a:xfrm>
        </p:spPr>
        <p:txBody>
          <a:bodyPr>
            <a:no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8412480" y="1752451"/>
            <a:ext cx="3413760" cy="4409398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0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age photo and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November 15, 2024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/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696000" y="465591"/>
            <a:ext cx="5406825" cy="1116849"/>
          </a:xfrm>
        </p:spPr>
        <p:txBody>
          <a:bodyPr/>
          <a:lstStyle>
            <a:lvl1pPr algn="l">
              <a:defRPr/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10" name="Espace réservé pour une image  8"/>
          <p:cNvSpPr>
            <a:spLocks noGrp="1"/>
          </p:cNvSpPr>
          <p:nvPr>
            <p:ph type="pic" sz="quarter" idx="14"/>
          </p:nvPr>
        </p:nvSpPr>
        <p:spPr>
          <a:xfrm>
            <a:off x="6102825" y="225188"/>
            <a:ext cx="6089176" cy="6632812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fr-FR"/>
              <a:t>Faire glisser l'image vers l'espace réservé ou cliquer sur l'icône pour l'ajouter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695325" y="2082797"/>
            <a:ext cx="4706408" cy="4056938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endParaRPr lang="fr-FR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ZoneTexte 2"/>
          <p:cNvSpPr txBox="1"/>
          <p:nvPr userDrawn="1"/>
        </p:nvSpPr>
        <p:spPr>
          <a:xfrm>
            <a:off x="695325" y="1658203"/>
            <a:ext cx="5091326" cy="209288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lvl="0"/>
            <a:r>
              <a:rPr lang="fr-FR" sz="2800">
                <a:solidFill>
                  <a:schemeClr val="tx2"/>
                </a:solidFill>
              </a:rPr>
              <a:t>Cliquez pour modifier les styles du texte du masque</a:t>
            </a:r>
          </a:p>
          <a:p>
            <a:pPr lvl="1"/>
            <a:r>
              <a:rPr lang="fr-FR" sz="2800">
                <a:solidFill>
                  <a:schemeClr val="tx2"/>
                </a:solidFill>
              </a:rPr>
              <a:t>Deuxième niveau</a:t>
            </a:r>
          </a:p>
          <a:p>
            <a:pPr lvl="2"/>
            <a:r>
              <a:rPr lang="fr-FR" sz="2800">
                <a:solidFill>
                  <a:schemeClr val="tx2"/>
                </a:solidFill>
              </a:rPr>
              <a:t>Troisième niveau</a:t>
            </a:r>
          </a:p>
          <a:p>
            <a:endParaRPr lang="fr-FR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F73FB4B-1E08-B845-8B0D-C1E57F607BF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Inauguration Ceremony of DUROCERN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1 horizontal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November 15, 2024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Inauguration Ceremony of DUROCERN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/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696000" y="465591"/>
            <a:ext cx="10800000" cy="1116849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12" name="Espace réservé pour une image  8"/>
          <p:cNvSpPr>
            <a:spLocks noGrp="1"/>
          </p:cNvSpPr>
          <p:nvPr>
            <p:ph type="pic" sz="quarter" idx="13"/>
          </p:nvPr>
        </p:nvSpPr>
        <p:spPr>
          <a:xfrm>
            <a:off x="695999" y="2690036"/>
            <a:ext cx="10799999" cy="2494871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fr-FR"/>
              <a:t>Faire glisser l'image vers l'espace réservé ou cliquer sur l'icône pour l'ajouter</a:t>
            </a: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ext and 3 Pictures with boxe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695325" y="478538"/>
            <a:ext cx="10801350" cy="1084263"/>
          </a:xfrm>
        </p:spPr>
        <p:txBody>
          <a:bodyPr/>
          <a:lstStyle/>
          <a:p>
            <a:pPr>
              <a:defRPr/>
            </a:pPr>
            <a:r>
              <a:rPr lang="en-US" dirty="0"/>
              <a:t>Click to edit Master title style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idx="15"/>
          </p:nvPr>
        </p:nvSpPr>
        <p:spPr bwMode="auto">
          <a:xfrm>
            <a:off x="4116386" y="1601376"/>
            <a:ext cx="3960000" cy="11312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US"/>
              <a:t>Edit Master text styles</a:t>
            </a:r>
          </a:p>
        </p:txBody>
      </p:sp>
      <p:sp>
        <p:nvSpPr>
          <p:cNvPr id="6" name="Picture Placeholder 10"/>
          <p:cNvSpPr>
            <a:spLocks noGrp="1"/>
          </p:cNvSpPr>
          <p:nvPr>
            <p:ph type="pic" sz="quarter" idx="16" hasCustomPrompt="1"/>
          </p:nvPr>
        </p:nvSpPr>
        <p:spPr bwMode="auto">
          <a:xfrm>
            <a:off x="4116386" y="2732442"/>
            <a:ext cx="3959225" cy="3477297"/>
          </a:xfrm>
          <a:prstGeom prst="rect">
            <a:avLst/>
          </a:prstGeom>
          <a:noFill/>
        </p:spPr>
        <p:txBody>
          <a:bodyPr anchor="ctr"/>
          <a:lstStyle>
            <a:lvl1pPr algn="ctr">
              <a:defRPr/>
            </a:lvl1pPr>
          </a:lstStyle>
          <a:p>
            <a:pPr>
              <a:defRPr/>
            </a:pPr>
            <a:r>
              <a:rPr lang="en-US"/>
              <a:t>Drag and Drop picture</a:t>
            </a:r>
            <a:endParaRPr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7"/>
          </p:nvPr>
        </p:nvSpPr>
        <p:spPr bwMode="auto"/>
        <p:txBody>
          <a:bodyPr/>
          <a:lstStyle/>
          <a:p>
            <a:pPr>
              <a:defRPr/>
            </a:pPr>
            <a:r>
              <a:rPr lang="de-CH"/>
              <a:t>November 15, 2024</a:t>
            </a:r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8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Inauguration Ceremony of DUROCERN</a:t>
            </a:r>
          </a:p>
        </p:txBody>
      </p:sp>
      <p:sp>
        <p:nvSpPr>
          <p:cNvPr id="9" name="Slide Number Placeholder 13"/>
          <p:cNvSpPr>
            <a:spLocks noGrp="1"/>
          </p:cNvSpPr>
          <p:nvPr>
            <p:ph type="sldNum" sz="quarter" idx="19"/>
          </p:nvPr>
        </p:nvSpPr>
        <p:spPr bwMode="auto"/>
        <p:txBody>
          <a:bodyPr/>
          <a:lstStyle/>
          <a:p>
            <a:pPr>
              <a:defRPr/>
            </a:pPr>
            <a:fld id="{36B5EA5A-BC32-A742-B11B-8E7414D5B535}" type="slidenum">
              <a:rPr lang="en-US"/>
              <a:t>‹#›</a:t>
            </a:fld>
            <a:endParaRPr lang="en-US"/>
          </a:p>
        </p:txBody>
      </p:sp>
      <p:sp>
        <p:nvSpPr>
          <p:cNvPr id="10" name="Text Placeholder 2"/>
          <p:cNvSpPr>
            <a:spLocks noGrp="1"/>
          </p:cNvSpPr>
          <p:nvPr>
            <p:ph type="body" idx="20"/>
          </p:nvPr>
        </p:nvSpPr>
        <p:spPr bwMode="auto">
          <a:xfrm>
            <a:off x="3275" y="5078524"/>
            <a:ext cx="3960000" cy="11312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US"/>
              <a:t>Edit Master text styles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21" hasCustomPrompt="1"/>
          </p:nvPr>
        </p:nvSpPr>
        <p:spPr bwMode="auto">
          <a:xfrm>
            <a:off x="4050" y="1601376"/>
            <a:ext cx="3959225" cy="3477297"/>
          </a:xfrm>
          <a:prstGeom prst="rect">
            <a:avLst/>
          </a:prstGeom>
          <a:noFill/>
        </p:spPr>
        <p:txBody>
          <a:bodyPr anchor="ctr"/>
          <a:lstStyle>
            <a:lvl1pPr algn="ctr">
              <a:defRPr/>
            </a:lvl1pPr>
          </a:lstStyle>
          <a:p>
            <a:pPr>
              <a:defRPr/>
            </a:pPr>
            <a:r>
              <a:rPr lang="en-US"/>
              <a:t>Drag and Drop picture</a:t>
            </a:r>
            <a:endParaRPr/>
          </a:p>
        </p:txBody>
      </p:sp>
      <p:sp>
        <p:nvSpPr>
          <p:cNvPr id="12" name="Text Placeholder 2"/>
          <p:cNvSpPr>
            <a:spLocks noGrp="1"/>
          </p:cNvSpPr>
          <p:nvPr>
            <p:ph type="body" idx="22"/>
          </p:nvPr>
        </p:nvSpPr>
        <p:spPr bwMode="auto">
          <a:xfrm>
            <a:off x="8232388" y="5078524"/>
            <a:ext cx="3960000" cy="11312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US"/>
              <a:t>Edit Master text styles</a:t>
            </a:r>
          </a:p>
        </p:txBody>
      </p:sp>
      <p:sp>
        <p:nvSpPr>
          <p:cNvPr id="13" name="Picture Placeholder 10"/>
          <p:cNvSpPr>
            <a:spLocks noGrp="1"/>
          </p:cNvSpPr>
          <p:nvPr>
            <p:ph type="pic" sz="quarter" idx="23" hasCustomPrompt="1"/>
          </p:nvPr>
        </p:nvSpPr>
        <p:spPr bwMode="auto">
          <a:xfrm>
            <a:off x="8232388" y="1601376"/>
            <a:ext cx="3959225" cy="3477297"/>
          </a:xfrm>
          <a:prstGeom prst="rect">
            <a:avLst/>
          </a:prstGeom>
          <a:noFill/>
        </p:spPr>
        <p:txBody>
          <a:bodyPr anchor="ctr"/>
          <a:lstStyle>
            <a:lvl1pPr algn="ctr">
              <a:defRPr/>
            </a:lvl1pPr>
          </a:lstStyle>
          <a:p>
            <a:pPr>
              <a:defRPr/>
            </a:pPr>
            <a:r>
              <a:rPr lang="en-US"/>
              <a:t>Drag and Drop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31774249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horizontal full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November 15, 2024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Inauguration Ceremony of DUROCERN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/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696000" y="465591"/>
            <a:ext cx="10800000" cy="1116849"/>
          </a:xfrm>
        </p:spPr>
        <p:txBody>
          <a:bodyPr/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12" name="Espace réservé pour une image  8"/>
          <p:cNvSpPr>
            <a:spLocks noGrp="1"/>
          </p:cNvSpPr>
          <p:nvPr>
            <p:ph type="pic" sz="quarter" idx="13"/>
          </p:nvPr>
        </p:nvSpPr>
        <p:spPr>
          <a:xfrm>
            <a:off x="0" y="2139761"/>
            <a:ext cx="12192000" cy="2494871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fr-FR" dirty="0"/>
              <a:t>Faire glisser l'image vers l'espace réservé ou cliquer sur l'icône pour l'ajouter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09F7D82C-FF57-0141-BFDD-AE9CB1A1377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auto">
          <a:xfrm>
            <a:off x="695999" y="4600353"/>
            <a:ext cx="3416525" cy="1560510"/>
          </a:xfrm>
          <a:solidFill>
            <a:schemeClr val="accent1"/>
          </a:solidFill>
        </p:spPr>
        <p:txBody>
          <a:bodyPr lIns="72000" anchor="ctr" anchorCtr="0"/>
          <a:lstStyle>
            <a:lvl1pPr algn="ctr">
              <a:defRPr sz="21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</a:lstStyle>
          <a:p>
            <a:pPr lvl="0">
              <a:defRPr/>
            </a:pPr>
            <a:r>
              <a:rPr lang="en-US" dirty="0"/>
              <a:t>Edit Master text styles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20783717-29E0-094A-AD75-0A5369D1D89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 bwMode="auto">
          <a:xfrm>
            <a:off x="4409907" y="4600352"/>
            <a:ext cx="3377036" cy="1560511"/>
          </a:xfrm>
          <a:solidFill>
            <a:schemeClr val="accent1"/>
          </a:solidFill>
        </p:spPr>
        <p:txBody>
          <a:bodyPr lIns="72000" anchor="ctr" anchorCtr="0"/>
          <a:lstStyle>
            <a:lvl1pPr algn="ctr">
              <a:defRPr sz="2100">
                <a:solidFill>
                  <a:schemeClr val="bg1"/>
                </a:solidFill>
              </a:defRPr>
            </a:lvl1pPr>
            <a:lvl2pPr algn="ctr">
              <a:defRPr sz="1800">
                <a:solidFill>
                  <a:schemeClr val="bg1"/>
                </a:solidFill>
              </a:defRPr>
            </a:lvl2pPr>
            <a:lvl3pPr algn="ctr">
              <a:defRPr sz="1800">
                <a:solidFill>
                  <a:schemeClr val="bg1"/>
                </a:solidFill>
              </a:defRPr>
            </a:lvl3pPr>
          </a:lstStyle>
          <a:p>
            <a:pPr lvl="0">
              <a:defRPr/>
            </a:pPr>
            <a:r>
              <a:rPr lang="en-US" dirty="0"/>
              <a:t>Edit Master text styles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93A3DE1A-904A-5741-98C7-22C9070CBF4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 bwMode="auto">
          <a:xfrm>
            <a:off x="8084326" y="4600353"/>
            <a:ext cx="3411672" cy="1560510"/>
          </a:xfrm>
          <a:solidFill>
            <a:schemeClr val="accent1"/>
          </a:solidFill>
        </p:spPr>
        <p:txBody>
          <a:bodyPr lIns="72000" anchor="ctr" anchorCtr="0"/>
          <a:lstStyle>
            <a:lvl1pPr algn="ctr">
              <a:defRPr sz="2100">
                <a:solidFill>
                  <a:schemeClr val="bg1"/>
                </a:solidFill>
              </a:defRPr>
            </a:lvl1pPr>
            <a:lvl2pPr algn="ctr">
              <a:defRPr sz="1800">
                <a:solidFill>
                  <a:schemeClr val="bg1"/>
                </a:solidFill>
              </a:defRPr>
            </a:lvl2pPr>
            <a:lvl3pPr algn="ctr">
              <a:defRPr sz="1800">
                <a:solidFill>
                  <a:schemeClr val="bg1"/>
                </a:solidFill>
              </a:defRPr>
            </a:lvl3pPr>
          </a:lstStyle>
          <a:p>
            <a:pPr lvl="0">
              <a:defRPr/>
            </a:pPr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051806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 horizontal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November 15, 2024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Inauguration Ceremony of DUROCERN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/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696000" y="465591"/>
            <a:ext cx="10800000" cy="1116849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12" name="Espace réservé pour une image  8"/>
          <p:cNvSpPr>
            <a:spLocks noGrp="1"/>
          </p:cNvSpPr>
          <p:nvPr>
            <p:ph type="pic" sz="quarter" idx="13"/>
          </p:nvPr>
        </p:nvSpPr>
        <p:spPr>
          <a:xfrm>
            <a:off x="696000" y="2519916"/>
            <a:ext cx="10799999" cy="2494871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fr-FR"/>
              <a:t>Faire glisser l'image vers l'espace réservé ou cliquer sur l'icône pour l'ajouter</a:t>
            </a: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Picture Horizontal and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695324" y="476250"/>
            <a:ext cx="10801351" cy="973138"/>
          </a:xfrm>
        </p:spPr>
        <p:txBody>
          <a:bodyPr/>
          <a:lstStyle/>
          <a:p>
            <a:pPr>
              <a:defRPr/>
            </a:pPr>
            <a:r>
              <a:rPr lang="en-US" dirty="0"/>
              <a:t>Click to edit Master title style</a:t>
            </a:r>
          </a:p>
        </p:txBody>
      </p:sp>
      <p:sp>
        <p:nvSpPr>
          <p:cNvPr id="5" name="Picture Placeholder 10"/>
          <p:cNvSpPr>
            <a:spLocks noGrp="1"/>
          </p:cNvSpPr>
          <p:nvPr>
            <p:ph type="pic" sz="quarter" idx="13" hasCustomPrompt="1"/>
          </p:nvPr>
        </p:nvSpPr>
        <p:spPr bwMode="auto">
          <a:xfrm>
            <a:off x="694648" y="1684948"/>
            <a:ext cx="10801351" cy="2563906"/>
          </a:xfrm>
          <a:prstGeom prst="rect">
            <a:avLst/>
          </a:prstGeom>
          <a:noFill/>
        </p:spPr>
        <p:txBody>
          <a:bodyPr anchor="ctr"/>
          <a:lstStyle>
            <a:lvl1pPr algn="ctr">
              <a:defRPr/>
            </a:lvl1pPr>
          </a:lstStyle>
          <a:p>
            <a:pPr>
              <a:defRPr/>
            </a:pPr>
            <a:r>
              <a:rPr lang="en-US"/>
              <a:t>Drag and Drop picture</a:t>
            </a:r>
            <a:endParaRPr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 bwMode="auto">
          <a:xfrm>
            <a:off x="695324" y="4391027"/>
            <a:ext cx="3415859" cy="176637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800"/>
            </a:lvl3pPr>
          </a:lstStyle>
          <a:p>
            <a:pPr lvl="0">
              <a:defRPr/>
            </a:pPr>
            <a:r>
              <a:rPr lang="en-US" dirty="0"/>
              <a:t>Edit Master text styles</a:t>
            </a:r>
          </a:p>
          <a:p>
            <a:pPr lvl="1">
              <a:defRPr/>
            </a:pPr>
            <a:r>
              <a:rPr lang="en-US" dirty="0"/>
              <a:t>Second level</a:t>
            </a:r>
          </a:p>
          <a:p>
            <a:pPr lvl="2">
              <a:defRPr/>
            </a:pPr>
            <a:r>
              <a:rPr lang="en-US" dirty="0"/>
              <a:t>Third level</a:t>
            </a:r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5"/>
          </p:nvPr>
        </p:nvSpPr>
        <p:spPr bwMode="auto">
          <a:xfrm>
            <a:off x="4410237" y="4393425"/>
            <a:ext cx="3376378" cy="176637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800"/>
            </a:lvl3pPr>
          </a:lstStyle>
          <a:p>
            <a:pPr lvl="0">
              <a:defRPr/>
            </a:pPr>
            <a:r>
              <a:rPr lang="en-US" dirty="0"/>
              <a:t>Edit Master text styles</a:t>
            </a:r>
          </a:p>
          <a:p>
            <a:pPr lvl="1">
              <a:defRPr/>
            </a:pPr>
            <a:r>
              <a:rPr lang="en-US" dirty="0"/>
              <a:t>Second level</a:t>
            </a:r>
          </a:p>
          <a:p>
            <a:pPr lvl="2">
              <a:defRPr/>
            </a:pPr>
            <a:r>
              <a:rPr lang="en-US" dirty="0"/>
              <a:t>Third level</a:t>
            </a:r>
          </a:p>
        </p:txBody>
      </p:sp>
      <p:sp>
        <p:nvSpPr>
          <p:cNvPr id="8" name="Date Placeholder 2"/>
          <p:cNvSpPr>
            <a:spLocks noGrp="1"/>
          </p:cNvSpPr>
          <p:nvPr>
            <p:ph type="dt" sz="half" idx="16"/>
          </p:nvPr>
        </p:nvSpPr>
        <p:spPr bwMode="auto"/>
        <p:txBody>
          <a:bodyPr/>
          <a:lstStyle/>
          <a:p>
            <a:pPr>
              <a:defRPr/>
            </a:pPr>
            <a:r>
              <a:rPr lang="de-CH"/>
              <a:t>November 15, 2024</a:t>
            </a:r>
            <a:endParaRPr lang="en-US"/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7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Inauguration Ceremony of DUROCERN</a:t>
            </a:r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8"/>
          </p:nvPr>
        </p:nvSpPr>
        <p:spPr bwMode="auto"/>
        <p:txBody>
          <a:bodyPr/>
          <a:lstStyle/>
          <a:p>
            <a:pPr>
              <a:defRPr/>
            </a:pPr>
            <a:fld id="{36B5EA5A-BC32-A742-B11B-8E7414D5B535}" type="slidenum">
              <a:rPr lang="en-US"/>
              <a:t>‹#›</a:t>
            </a:fld>
            <a:endParaRPr lang="en-US"/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9"/>
          </p:nvPr>
        </p:nvSpPr>
        <p:spPr bwMode="auto">
          <a:xfrm>
            <a:off x="8085668" y="4393425"/>
            <a:ext cx="3411007" cy="176637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800"/>
            </a:lvl3pPr>
          </a:lstStyle>
          <a:p>
            <a:pPr lvl="0">
              <a:defRPr/>
            </a:pPr>
            <a:r>
              <a:rPr lang="en-US" dirty="0"/>
              <a:t>Edit Master text styles</a:t>
            </a:r>
          </a:p>
          <a:p>
            <a:pPr lvl="1">
              <a:defRPr/>
            </a:pPr>
            <a:r>
              <a:rPr lang="en-US" dirty="0"/>
              <a:t>Second level</a:t>
            </a:r>
          </a:p>
          <a:p>
            <a:pPr lvl="2">
              <a:defRPr/>
            </a:pPr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04453009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vertical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November 15, 2024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Inauguration Ceremony of DUROCERN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/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696000" y="465591"/>
            <a:ext cx="10800000" cy="1116849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12" name="Espace réservé pour une image  8"/>
          <p:cNvSpPr>
            <a:spLocks noGrp="1"/>
          </p:cNvSpPr>
          <p:nvPr>
            <p:ph type="pic" sz="quarter" idx="13"/>
          </p:nvPr>
        </p:nvSpPr>
        <p:spPr>
          <a:xfrm>
            <a:off x="0" y="2309799"/>
            <a:ext cx="6048000" cy="3279146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fr-FR"/>
              <a:t>Faire glisser l'image vers l'espace réservé ou cliquer sur l'icône pour l'ajouter</a:t>
            </a:r>
          </a:p>
        </p:txBody>
      </p:sp>
      <p:sp>
        <p:nvSpPr>
          <p:cNvPr id="13" name="Espace réservé pour une image  8"/>
          <p:cNvSpPr>
            <a:spLocks noGrp="1"/>
          </p:cNvSpPr>
          <p:nvPr>
            <p:ph type="pic" sz="quarter" idx="14"/>
          </p:nvPr>
        </p:nvSpPr>
        <p:spPr>
          <a:xfrm>
            <a:off x="6144000" y="2309799"/>
            <a:ext cx="6048000" cy="3279146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fr-FR"/>
              <a:t>Faire glisser l'image vers l'espace réservé ou cliquer sur l'icône pour l'ajouter</a:t>
            </a: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hoto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November 15, 2024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Inauguration Ceremony of DUROCERN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/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696000" y="465591"/>
            <a:ext cx="10800000" cy="1116849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8" name="Espace réservé pour une image  8"/>
          <p:cNvSpPr>
            <a:spLocks noGrp="1"/>
          </p:cNvSpPr>
          <p:nvPr>
            <p:ph type="pic" sz="quarter" idx="13"/>
          </p:nvPr>
        </p:nvSpPr>
        <p:spPr>
          <a:xfrm>
            <a:off x="0" y="2817628"/>
            <a:ext cx="3960000" cy="3279146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endParaRPr lang="fr-FR"/>
          </a:p>
        </p:txBody>
      </p:sp>
      <p:sp>
        <p:nvSpPr>
          <p:cNvPr id="9" name="Espace réservé pour une image  8"/>
          <p:cNvSpPr>
            <a:spLocks noGrp="1"/>
          </p:cNvSpPr>
          <p:nvPr>
            <p:ph type="pic" sz="quarter" idx="14"/>
          </p:nvPr>
        </p:nvSpPr>
        <p:spPr>
          <a:xfrm>
            <a:off x="8232000" y="2817628"/>
            <a:ext cx="3960000" cy="3279146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endParaRPr lang="fr-FR"/>
          </a:p>
        </p:txBody>
      </p:sp>
      <p:sp>
        <p:nvSpPr>
          <p:cNvPr id="10" name="Espace réservé pour une image  8"/>
          <p:cNvSpPr>
            <a:spLocks noGrp="1"/>
          </p:cNvSpPr>
          <p:nvPr>
            <p:ph type="pic" sz="quarter" idx="15"/>
          </p:nvPr>
        </p:nvSpPr>
        <p:spPr>
          <a:xfrm>
            <a:off x="4116000" y="2817628"/>
            <a:ext cx="3960000" cy="3279146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endParaRPr lang="fr-FR"/>
          </a:p>
        </p:txBody>
      </p:sp>
      <p:sp>
        <p:nvSpPr>
          <p:cNvPr id="11" name="Espace réservé du contenu 2"/>
          <p:cNvSpPr>
            <a:spLocks noGrp="1"/>
          </p:cNvSpPr>
          <p:nvPr>
            <p:ph idx="1"/>
          </p:nvPr>
        </p:nvSpPr>
        <p:spPr>
          <a:xfrm>
            <a:off x="696000" y="1767565"/>
            <a:ext cx="10800000" cy="1050063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horizontal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November 15, 2024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Inauguration Ceremony of DUROCERN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/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696000" y="465591"/>
            <a:ext cx="10800000" cy="1116849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8" name="Espace réservé pour une image  8"/>
          <p:cNvSpPr>
            <a:spLocks noGrp="1"/>
          </p:cNvSpPr>
          <p:nvPr>
            <p:ph type="pic" sz="quarter" idx="13"/>
          </p:nvPr>
        </p:nvSpPr>
        <p:spPr>
          <a:xfrm>
            <a:off x="0" y="4093535"/>
            <a:ext cx="6048000" cy="2232000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fr-FR"/>
              <a:t>Faire glisser l'image vers l'espace réservé ou cliquer sur l'icône pour l'ajouter</a:t>
            </a:r>
          </a:p>
        </p:txBody>
      </p:sp>
      <p:sp>
        <p:nvSpPr>
          <p:cNvPr id="9" name="Espace réservé pour une image  8"/>
          <p:cNvSpPr>
            <a:spLocks noGrp="1"/>
          </p:cNvSpPr>
          <p:nvPr>
            <p:ph type="pic" sz="quarter" idx="14"/>
          </p:nvPr>
        </p:nvSpPr>
        <p:spPr>
          <a:xfrm>
            <a:off x="6144000" y="4093535"/>
            <a:ext cx="6048000" cy="2232000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fr-FR"/>
              <a:t>Faire glisser l'image vers l'espace réservé ou cliquer sur l'icône pour l'ajouter</a:t>
            </a:r>
          </a:p>
        </p:txBody>
      </p:sp>
      <p:sp>
        <p:nvSpPr>
          <p:cNvPr id="10" name="Espace réservé pour une image  8"/>
          <p:cNvSpPr>
            <a:spLocks noGrp="1"/>
          </p:cNvSpPr>
          <p:nvPr>
            <p:ph type="pic" sz="quarter" idx="15"/>
          </p:nvPr>
        </p:nvSpPr>
        <p:spPr>
          <a:xfrm>
            <a:off x="0" y="1775152"/>
            <a:ext cx="6048000" cy="2232000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fr-FR"/>
              <a:t>Faire glisser l'image vers l'espace réservé ou cliquer sur l'icône pour l'ajouter</a:t>
            </a:r>
          </a:p>
        </p:txBody>
      </p:sp>
      <p:sp>
        <p:nvSpPr>
          <p:cNvPr id="11" name="Espace réservé pour une image  8"/>
          <p:cNvSpPr>
            <a:spLocks noGrp="1"/>
          </p:cNvSpPr>
          <p:nvPr>
            <p:ph type="pic" sz="quarter" idx="16"/>
          </p:nvPr>
        </p:nvSpPr>
        <p:spPr>
          <a:xfrm>
            <a:off x="6144000" y="1775152"/>
            <a:ext cx="6048000" cy="2232000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fr-FR"/>
              <a:t>Faire glisser l'image vers l'espace réservé ou cliquer sur l'icône pour l'ajouter</a:t>
            </a: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vertical photos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November 15, 2024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Inauguration Ceremony of DUROCERN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/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696000" y="465591"/>
            <a:ext cx="10800000" cy="1116849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8" name="Espace réservé pour une image  8"/>
          <p:cNvSpPr>
            <a:spLocks noGrp="1"/>
          </p:cNvSpPr>
          <p:nvPr>
            <p:ph type="pic" sz="quarter" idx="13"/>
          </p:nvPr>
        </p:nvSpPr>
        <p:spPr>
          <a:xfrm>
            <a:off x="695325" y="1849120"/>
            <a:ext cx="2604737" cy="3494160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endParaRPr lang="fr-FR"/>
          </a:p>
        </p:txBody>
      </p:sp>
      <p:sp>
        <p:nvSpPr>
          <p:cNvPr id="14" name="Espace réservé pour une image  8"/>
          <p:cNvSpPr>
            <a:spLocks noGrp="1"/>
          </p:cNvSpPr>
          <p:nvPr>
            <p:ph type="pic" sz="quarter" idx="14"/>
          </p:nvPr>
        </p:nvSpPr>
        <p:spPr>
          <a:xfrm>
            <a:off x="3427304" y="1849120"/>
            <a:ext cx="2604737" cy="3494160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endParaRPr lang="fr-FR"/>
          </a:p>
        </p:txBody>
      </p:sp>
      <p:sp>
        <p:nvSpPr>
          <p:cNvPr id="15" name="Espace réservé pour une image  8"/>
          <p:cNvSpPr>
            <a:spLocks noGrp="1"/>
          </p:cNvSpPr>
          <p:nvPr>
            <p:ph type="pic" sz="quarter" idx="15"/>
          </p:nvPr>
        </p:nvSpPr>
        <p:spPr>
          <a:xfrm>
            <a:off x="6159283" y="1849120"/>
            <a:ext cx="2604737" cy="3494160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endParaRPr lang="fr-FR"/>
          </a:p>
        </p:txBody>
      </p:sp>
      <p:sp>
        <p:nvSpPr>
          <p:cNvPr id="16" name="Espace réservé pour une image  8"/>
          <p:cNvSpPr>
            <a:spLocks noGrp="1"/>
          </p:cNvSpPr>
          <p:nvPr>
            <p:ph type="pic" sz="quarter" idx="16"/>
          </p:nvPr>
        </p:nvSpPr>
        <p:spPr>
          <a:xfrm>
            <a:off x="8891262" y="1849120"/>
            <a:ext cx="2604737" cy="3494160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endParaRPr lang="fr-FR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vertical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November 15, 2024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Inauguration Ceremony of DUROCERN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/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696000" y="465591"/>
            <a:ext cx="10800000" cy="1116849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8" name="Espace réservé pour une image  8"/>
          <p:cNvSpPr>
            <a:spLocks noGrp="1"/>
          </p:cNvSpPr>
          <p:nvPr>
            <p:ph type="pic" sz="quarter" idx="13"/>
          </p:nvPr>
        </p:nvSpPr>
        <p:spPr>
          <a:xfrm>
            <a:off x="0" y="1870960"/>
            <a:ext cx="2951999" cy="3960000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endParaRPr lang="fr-FR"/>
          </a:p>
        </p:txBody>
      </p:sp>
      <p:sp>
        <p:nvSpPr>
          <p:cNvPr id="14" name="Espace réservé pour une image  8"/>
          <p:cNvSpPr>
            <a:spLocks noGrp="1"/>
          </p:cNvSpPr>
          <p:nvPr>
            <p:ph type="pic" sz="quarter" idx="14"/>
          </p:nvPr>
        </p:nvSpPr>
        <p:spPr>
          <a:xfrm>
            <a:off x="3080000" y="1870960"/>
            <a:ext cx="2951999" cy="3960000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endParaRPr lang="fr-FR"/>
          </a:p>
        </p:txBody>
      </p:sp>
      <p:sp>
        <p:nvSpPr>
          <p:cNvPr id="15" name="Espace réservé pour une image  8"/>
          <p:cNvSpPr>
            <a:spLocks noGrp="1"/>
          </p:cNvSpPr>
          <p:nvPr>
            <p:ph type="pic" sz="quarter" idx="15"/>
          </p:nvPr>
        </p:nvSpPr>
        <p:spPr>
          <a:xfrm>
            <a:off x="6160000" y="1870960"/>
            <a:ext cx="2951999" cy="3960000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endParaRPr lang="fr-FR"/>
          </a:p>
        </p:txBody>
      </p:sp>
      <p:sp>
        <p:nvSpPr>
          <p:cNvPr id="16" name="Espace réservé pour une image  8"/>
          <p:cNvSpPr>
            <a:spLocks noGrp="1"/>
          </p:cNvSpPr>
          <p:nvPr>
            <p:ph type="pic" sz="quarter" idx="16"/>
          </p:nvPr>
        </p:nvSpPr>
        <p:spPr>
          <a:xfrm>
            <a:off x="9240001" y="1870960"/>
            <a:ext cx="2951999" cy="3960000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endParaRPr lang="fr-FR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November 15, 2024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Inauguration Ceremony of DUROCERN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November 15, 2024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Inauguration Ceremony of DUROCERN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208724"/>
            <a:ext cx="12192000" cy="6649276"/>
          </a:xfrm>
          <a:pattFill prst="lgCheck">
            <a:fgClr>
              <a:schemeClr val="accent5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0" y="0"/>
            <a:ext cx="3045600" cy="216000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3045600" y="0"/>
            <a:ext cx="3045600" cy="216000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>
                <a:solidFill>
                  <a:sysClr val="windowText" lastClr="000000"/>
                </a:solidFill>
              </a:ln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6097602" y="0"/>
            <a:ext cx="3045600" cy="216000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9142399" y="0"/>
            <a:ext cx="3045600" cy="216000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November 15, 2024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Inauguration Ceremony of DUROCERN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 page photo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November 15, 2024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Inauguration Ceremony of DUROCERN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208724"/>
            <a:ext cx="12192000" cy="6649276"/>
          </a:xfrm>
          <a:pattFill prst="lgCheck">
            <a:fgClr>
              <a:schemeClr val="accent5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412480" y="465591"/>
            <a:ext cx="3413760" cy="1116849"/>
          </a:xfrm>
        </p:spPr>
        <p:txBody>
          <a:bodyPr>
            <a:no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8412480" y="1752451"/>
            <a:ext cx="3413760" cy="4409398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ext and 3 Pictures with boxe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695325" y="478538"/>
            <a:ext cx="10801350" cy="1084263"/>
          </a:xfrm>
        </p:spPr>
        <p:txBody>
          <a:bodyPr/>
          <a:lstStyle/>
          <a:p>
            <a:pPr>
              <a:defRPr/>
            </a:pPr>
            <a:r>
              <a:rPr lang="en-US" dirty="0"/>
              <a:t>Click to edit Master title style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idx="15"/>
          </p:nvPr>
        </p:nvSpPr>
        <p:spPr bwMode="auto">
          <a:xfrm>
            <a:off x="4116386" y="1601376"/>
            <a:ext cx="3960000" cy="113121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US"/>
              <a:t>Edit Master text styles</a:t>
            </a:r>
          </a:p>
        </p:txBody>
      </p:sp>
      <p:sp>
        <p:nvSpPr>
          <p:cNvPr id="6" name="Picture Placeholder 10"/>
          <p:cNvSpPr>
            <a:spLocks noGrp="1"/>
          </p:cNvSpPr>
          <p:nvPr>
            <p:ph type="pic" sz="quarter" idx="16" hasCustomPrompt="1"/>
          </p:nvPr>
        </p:nvSpPr>
        <p:spPr bwMode="auto">
          <a:xfrm>
            <a:off x="4116386" y="2732442"/>
            <a:ext cx="3959225" cy="3477297"/>
          </a:xfrm>
          <a:prstGeom prst="rect">
            <a:avLst/>
          </a:prstGeom>
          <a:noFill/>
        </p:spPr>
        <p:txBody>
          <a:bodyPr anchor="ctr"/>
          <a:lstStyle>
            <a:lvl1pPr algn="ctr">
              <a:defRPr/>
            </a:lvl1pPr>
          </a:lstStyle>
          <a:p>
            <a:pPr>
              <a:defRPr/>
            </a:pPr>
            <a:r>
              <a:rPr lang="en-US"/>
              <a:t>Drag and Drop picture</a:t>
            </a:r>
            <a:endParaRPr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7"/>
          </p:nvPr>
        </p:nvSpPr>
        <p:spPr bwMode="auto"/>
        <p:txBody>
          <a:bodyPr/>
          <a:lstStyle/>
          <a:p>
            <a:pPr>
              <a:defRPr/>
            </a:pPr>
            <a:r>
              <a:rPr lang="de-CH"/>
              <a:t>November 15, 2024</a:t>
            </a:r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8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Inauguration Ceremony of DUROCERN</a:t>
            </a:r>
          </a:p>
        </p:txBody>
      </p:sp>
      <p:sp>
        <p:nvSpPr>
          <p:cNvPr id="9" name="Slide Number Placeholder 13"/>
          <p:cNvSpPr>
            <a:spLocks noGrp="1"/>
          </p:cNvSpPr>
          <p:nvPr>
            <p:ph type="sldNum" sz="quarter" idx="19"/>
          </p:nvPr>
        </p:nvSpPr>
        <p:spPr bwMode="auto"/>
        <p:txBody>
          <a:bodyPr/>
          <a:lstStyle/>
          <a:p>
            <a:pPr>
              <a:defRPr/>
            </a:pPr>
            <a:fld id="{36B5EA5A-BC32-A742-B11B-8E7414D5B535}" type="slidenum">
              <a:rPr lang="en-US"/>
              <a:t>‹#›</a:t>
            </a:fld>
            <a:endParaRPr lang="en-US"/>
          </a:p>
        </p:txBody>
      </p:sp>
      <p:sp>
        <p:nvSpPr>
          <p:cNvPr id="10" name="Text Placeholder 2"/>
          <p:cNvSpPr>
            <a:spLocks noGrp="1"/>
          </p:cNvSpPr>
          <p:nvPr>
            <p:ph type="body" idx="20"/>
          </p:nvPr>
        </p:nvSpPr>
        <p:spPr bwMode="auto">
          <a:xfrm>
            <a:off x="3275" y="5078524"/>
            <a:ext cx="3960000" cy="113121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US"/>
              <a:t>Edit Master text styles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21" hasCustomPrompt="1"/>
          </p:nvPr>
        </p:nvSpPr>
        <p:spPr bwMode="auto">
          <a:xfrm>
            <a:off x="4050" y="1601376"/>
            <a:ext cx="3959225" cy="3477297"/>
          </a:xfrm>
          <a:prstGeom prst="rect">
            <a:avLst/>
          </a:prstGeom>
          <a:noFill/>
        </p:spPr>
        <p:txBody>
          <a:bodyPr anchor="ctr"/>
          <a:lstStyle>
            <a:lvl1pPr algn="ctr">
              <a:defRPr/>
            </a:lvl1pPr>
          </a:lstStyle>
          <a:p>
            <a:pPr>
              <a:defRPr/>
            </a:pPr>
            <a:r>
              <a:rPr lang="en-US"/>
              <a:t>Drag and Drop picture</a:t>
            </a:r>
            <a:endParaRPr/>
          </a:p>
        </p:txBody>
      </p:sp>
      <p:sp>
        <p:nvSpPr>
          <p:cNvPr id="12" name="Text Placeholder 2"/>
          <p:cNvSpPr>
            <a:spLocks noGrp="1"/>
          </p:cNvSpPr>
          <p:nvPr>
            <p:ph type="body" idx="22"/>
          </p:nvPr>
        </p:nvSpPr>
        <p:spPr bwMode="auto">
          <a:xfrm>
            <a:off x="8232388" y="5078524"/>
            <a:ext cx="3960000" cy="113121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US"/>
              <a:t>Edit Master text styles</a:t>
            </a:r>
          </a:p>
        </p:txBody>
      </p:sp>
      <p:sp>
        <p:nvSpPr>
          <p:cNvPr id="13" name="Picture Placeholder 10"/>
          <p:cNvSpPr>
            <a:spLocks noGrp="1"/>
          </p:cNvSpPr>
          <p:nvPr>
            <p:ph type="pic" sz="quarter" idx="23" hasCustomPrompt="1"/>
          </p:nvPr>
        </p:nvSpPr>
        <p:spPr bwMode="auto">
          <a:xfrm>
            <a:off x="8232388" y="1601376"/>
            <a:ext cx="3959225" cy="3477297"/>
          </a:xfrm>
          <a:prstGeom prst="rect">
            <a:avLst/>
          </a:prstGeom>
          <a:noFill/>
        </p:spPr>
        <p:txBody>
          <a:bodyPr anchor="ctr"/>
          <a:lstStyle>
            <a:lvl1pPr algn="ctr">
              <a:defRPr/>
            </a:lvl1pPr>
          </a:lstStyle>
          <a:p>
            <a:pPr>
              <a:defRPr/>
            </a:pPr>
            <a:r>
              <a:rPr lang="en-US"/>
              <a:t>Drag and Drop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93200821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age photo and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November 15, 2024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/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696000" y="465591"/>
            <a:ext cx="5406825" cy="1116849"/>
          </a:xfrm>
        </p:spPr>
        <p:txBody>
          <a:bodyPr/>
          <a:lstStyle>
            <a:lvl1pPr algn="l">
              <a:defRPr/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10" name="Espace réservé pour une image  8"/>
          <p:cNvSpPr>
            <a:spLocks noGrp="1"/>
          </p:cNvSpPr>
          <p:nvPr>
            <p:ph type="pic" sz="quarter" idx="14"/>
          </p:nvPr>
        </p:nvSpPr>
        <p:spPr>
          <a:xfrm>
            <a:off x="6102825" y="225188"/>
            <a:ext cx="6089176" cy="6632812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fr-FR"/>
              <a:t>Faire glisser l'image vers l'espace réservé ou cliquer sur l'icône pour l'ajouter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695325" y="2082797"/>
            <a:ext cx="4706408" cy="4056938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endParaRPr lang="fr-FR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D763D40-7FDE-2B45-8E46-6B00123FF1E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Inauguration Ceremony of DUROCERN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1 horizontal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November 15, 2024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Inauguration Ceremony of DUROCERN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/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696000" y="465591"/>
            <a:ext cx="10800000" cy="1116849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12" name="Espace réservé pour une image  8"/>
          <p:cNvSpPr>
            <a:spLocks noGrp="1"/>
          </p:cNvSpPr>
          <p:nvPr>
            <p:ph type="pic" sz="quarter" idx="13"/>
          </p:nvPr>
        </p:nvSpPr>
        <p:spPr>
          <a:xfrm>
            <a:off x="695999" y="2690036"/>
            <a:ext cx="10799999" cy="2494871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fr-FR"/>
              <a:t>Faire glisser l'image vers l'espace réservé ou cliquer sur l'icône pour l'ajouter</a:t>
            </a: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ext and 3 Pictures with boxe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695325" y="478538"/>
            <a:ext cx="10801350" cy="1084263"/>
          </a:xfrm>
        </p:spPr>
        <p:txBody>
          <a:bodyPr/>
          <a:lstStyle/>
          <a:p>
            <a:pPr>
              <a:defRPr/>
            </a:pPr>
            <a:r>
              <a:rPr lang="en-US" dirty="0"/>
              <a:t>Click to edit Master title style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idx="15"/>
          </p:nvPr>
        </p:nvSpPr>
        <p:spPr bwMode="auto">
          <a:xfrm>
            <a:off x="4116386" y="1601376"/>
            <a:ext cx="3960000" cy="113121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US"/>
              <a:t>Edit Master text styles</a:t>
            </a:r>
          </a:p>
        </p:txBody>
      </p:sp>
      <p:sp>
        <p:nvSpPr>
          <p:cNvPr id="6" name="Picture Placeholder 10"/>
          <p:cNvSpPr>
            <a:spLocks noGrp="1"/>
          </p:cNvSpPr>
          <p:nvPr>
            <p:ph type="pic" sz="quarter" idx="16" hasCustomPrompt="1"/>
          </p:nvPr>
        </p:nvSpPr>
        <p:spPr bwMode="auto">
          <a:xfrm>
            <a:off x="4116386" y="2732442"/>
            <a:ext cx="3959225" cy="3477297"/>
          </a:xfrm>
          <a:prstGeom prst="rect">
            <a:avLst/>
          </a:prstGeom>
          <a:noFill/>
        </p:spPr>
        <p:txBody>
          <a:bodyPr anchor="ctr"/>
          <a:lstStyle>
            <a:lvl1pPr algn="ctr">
              <a:defRPr/>
            </a:lvl1pPr>
          </a:lstStyle>
          <a:p>
            <a:pPr>
              <a:defRPr/>
            </a:pPr>
            <a:r>
              <a:rPr lang="en-US"/>
              <a:t>Drag and Drop picture</a:t>
            </a:r>
            <a:endParaRPr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7"/>
          </p:nvPr>
        </p:nvSpPr>
        <p:spPr bwMode="auto"/>
        <p:txBody>
          <a:bodyPr/>
          <a:lstStyle/>
          <a:p>
            <a:pPr>
              <a:defRPr/>
            </a:pPr>
            <a:r>
              <a:rPr lang="de-CH"/>
              <a:t>November 15, 2024</a:t>
            </a:r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8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Inauguration Ceremony of DUROCERN</a:t>
            </a:r>
          </a:p>
        </p:txBody>
      </p:sp>
      <p:sp>
        <p:nvSpPr>
          <p:cNvPr id="9" name="Slide Number Placeholder 13"/>
          <p:cNvSpPr>
            <a:spLocks noGrp="1"/>
          </p:cNvSpPr>
          <p:nvPr>
            <p:ph type="sldNum" sz="quarter" idx="19"/>
          </p:nvPr>
        </p:nvSpPr>
        <p:spPr bwMode="auto"/>
        <p:txBody>
          <a:bodyPr/>
          <a:lstStyle/>
          <a:p>
            <a:pPr>
              <a:defRPr/>
            </a:pPr>
            <a:fld id="{36B5EA5A-BC32-A742-B11B-8E7414D5B535}" type="slidenum">
              <a:rPr lang="en-US"/>
              <a:t>‹#›</a:t>
            </a:fld>
            <a:endParaRPr lang="en-US"/>
          </a:p>
        </p:txBody>
      </p:sp>
      <p:sp>
        <p:nvSpPr>
          <p:cNvPr id="10" name="Text Placeholder 2"/>
          <p:cNvSpPr>
            <a:spLocks noGrp="1"/>
          </p:cNvSpPr>
          <p:nvPr>
            <p:ph type="body" idx="20"/>
          </p:nvPr>
        </p:nvSpPr>
        <p:spPr bwMode="auto">
          <a:xfrm>
            <a:off x="3275" y="5078524"/>
            <a:ext cx="3960000" cy="113121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US"/>
              <a:t>Edit Master text styles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21" hasCustomPrompt="1"/>
          </p:nvPr>
        </p:nvSpPr>
        <p:spPr bwMode="auto">
          <a:xfrm>
            <a:off x="4050" y="1601376"/>
            <a:ext cx="3959225" cy="3477297"/>
          </a:xfrm>
          <a:prstGeom prst="rect">
            <a:avLst/>
          </a:prstGeom>
          <a:noFill/>
        </p:spPr>
        <p:txBody>
          <a:bodyPr anchor="ctr"/>
          <a:lstStyle>
            <a:lvl1pPr algn="ctr">
              <a:defRPr/>
            </a:lvl1pPr>
          </a:lstStyle>
          <a:p>
            <a:pPr>
              <a:defRPr/>
            </a:pPr>
            <a:r>
              <a:rPr lang="en-US"/>
              <a:t>Drag and Drop picture</a:t>
            </a:r>
            <a:endParaRPr/>
          </a:p>
        </p:txBody>
      </p:sp>
      <p:sp>
        <p:nvSpPr>
          <p:cNvPr id="12" name="Text Placeholder 2"/>
          <p:cNvSpPr>
            <a:spLocks noGrp="1"/>
          </p:cNvSpPr>
          <p:nvPr>
            <p:ph type="body" idx="22"/>
          </p:nvPr>
        </p:nvSpPr>
        <p:spPr bwMode="auto">
          <a:xfrm>
            <a:off x="8232388" y="5078524"/>
            <a:ext cx="3960000" cy="113121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US"/>
              <a:t>Edit Master text styles</a:t>
            </a:r>
          </a:p>
        </p:txBody>
      </p:sp>
      <p:sp>
        <p:nvSpPr>
          <p:cNvPr id="13" name="Picture Placeholder 10"/>
          <p:cNvSpPr>
            <a:spLocks noGrp="1"/>
          </p:cNvSpPr>
          <p:nvPr>
            <p:ph type="pic" sz="quarter" idx="23" hasCustomPrompt="1"/>
          </p:nvPr>
        </p:nvSpPr>
        <p:spPr bwMode="auto">
          <a:xfrm>
            <a:off x="8232388" y="1601376"/>
            <a:ext cx="3959225" cy="3477297"/>
          </a:xfrm>
          <a:prstGeom prst="rect">
            <a:avLst/>
          </a:prstGeom>
          <a:noFill/>
        </p:spPr>
        <p:txBody>
          <a:bodyPr anchor="ctr"/>
          <a:lstStyle>
            <a:lvl1pPr algn="ctr">
              <a:defRPr/>
            </a:lvl1pPr>
          </a:lstStyle>
          <a:p>
            <a:pPr>
              <a:defRPr/>
            </a:pPr>
            <a:r>
              <a:rPr lang="en-US"/>
              <a:t>Drag and Drop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46091909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horizontal full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November 15, 2024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Inauguration Ceremony of DUROCERN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/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696000" y="465591"/>
            <a:ext cx="10800000" cy="1116849"/>
          </a:xfrm>
        </p:spPr>
        <p:txBody>
          <a:bodyPr/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12" name="Espace réservé pour une image  8"/>
          <p:cNvSpPr>
            <a:spLocks noGrp="1"/>
          </p:cNvSpPr>
          <p:nvPr>
            <p:ph type="pic" sz="quarter" idx="13"/>
          </p:nvPr>
        </p:nvSpPr>
        <p:spPr>
          <a:xfrm>
            <a:off x="0" y="2139761"/>
            <a:ext cx="12192000" cy="2494871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fr-FR" dirty="0"/>
              <a:t>Faire glisser l'image vers l'espace réservé ou cliquer sur l'icône pour l'ajouter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09F7D82C-FF57-0141-BFDD-AE9CB1A1377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auto">
          <a:xfrm>
            <a:off x="695999" y="4600353"/>
            <a:ext cx="3416525" cy="1560510"/>
          </a:xfrm>
          <a:solidFill>
            <a:schemeClr val="accent4"/>
          </a:solidFill>
        </p:spPr>
        <p:txBody>
          <a:bodyPr lIns="72000" anchor="ctr" anchorCtr="0"/>
          <a:lstStyle>
            <a:lvl1pPr algn="ctr">
              <a:defRPr sz="2100">
                <a:solidFill>
                  <a:schemeClr val="bg1"/>
                </a:solidFill>
              </a:defRPr>
            </a:lvl1pPr>
            <a:lvl2pPr algn="ctr">
              <a:defRPr sz="1800">
                <a:solidFill>
                  <a:schemeClr val="bg1"/>
                </a:solidFill>
              </a:defRPr>
            </a:lvl2pPr>
            <a:lvl3pPr algn="ctr">
              <a:defRPr sz="1800">
                <a:solidFill>
                  <a:schemeClr val="bg1"/>
                </a:solidFill>
              </a:defRPr>
            </a:lvl3pPr>
          </a:lstStyle>
          <a:p>
            <a:pPr lvl="0">
              <a:defRPr/>
            </a:pPr>
            <a:r>
              <a:rPr lang="en-US" dirty="0"/>
              <a:t>Edit Master text styles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20783717-29E0-094A-AD75-0A5369D1D89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 bwMode="auto">
          <a:xfrm>
            <a:off x="4409907" y="4600352"/>
            <a:ext cx="3377036" cy="1560511"/>
          </a:xfrm>
          <a:solidFill>
            <a:schemeClr val="accent4"/>
          </a:solidFill>
        </p:spPr>
        <p:txBody>
          <a:bodyPr lIns="72000" anchor="ctr" anchorCtr="0"/>
          <a:lstStyle>
            <a:lvl1pPr algn="ctr">
              <a:defRPr sz="2100">
                <a:solidFill>
                  <a:schemeClr val="bg1"/>
                </a:solidFill>
              </a:defRPr>
            </a:lvl1pPr>
            <a:lvl2pPr algn="ctr">
              <a:defRPr sz="1800">
                <a:solidFill>
                  <a:schemeClr val="bg1"/>
                </a:solidFill>
              </a:defRPr>
            </a:lvl2pPr>
            <a:lvl3pPr algn="ctr">
              <a:defRPr sz="1800">
                <a:solidFill>
                  <a:schemeClr val="bg1"/>
                </a:solidFill>
              </a:defRPr>
            </a:lvl3pPr>
          </a:lstStyle>
          <a:p>
            <a:pPr lvl="0">
              <a:defRPr/>
            </a:pPr>
            <a:r>
              <a:rPr lang="en-US" dirty="0"/>
              <a:t>Edit Master text styles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93A3DE1A-904A-5741-98C7-22C9070CBF4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 bwMode="auto">
          <a:xfrm>
            <a:off x="8084326" y="4600353"/>
            <a:ext cx="3411672" cy="1560510"/>
          </a:xfrm>
          <a:solidFill>
            <a:schemeClr val="accent4"/>
          </a:solidFill>
        </p:spPr>
        <p:txBody>
          <a:bodyPr lIns="72000" anchor="ctr" anchorCtr="0"/>
          <a:lstStyle>
            <a:lvl1pPr algn="ctr">
              <a:defRPr sz="2100">
                <a:solidFill>
                  <a:schemeClr val="bg1"/>
                </a:solidFill>
              </a:defRPr>
            </a:lvl1pPr>
            <a:lvl2pPr algn="ctr">
              <a:defRPr sz="1800">
                <a:solidFill>
                  <a:schemeClr val="bg1"/>
                </a:solidFill>
              </a:defRPr>
            </a:lvl2pPr>
            <a:lvl3pPr algn="ctr">
              <a:defRPr sz="1800">
                <a:solidFill>
                  <a:schemeClr val="bg1"/>
                </a:solidFill>
              </a:defRPr>
            </a:lvl3pPr>
          </a:lstStyle>
          <a:p>
            <a:pPr lvl="0">
              <a:defRPr/>
            </a:pPr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0414822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Picture Horizontal and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695324" y="476250"/>
            <a:ext cx="10801351" cy="973138"/>
          </a:xfrm>
        </p:spPr>
        <p:txBody>
          <a:bodyPr/>
          <a:lstStyle/>
          <a:p>
            <a:pPr>
              <a:defRPr/>
            </a:pPr>
            <a:r>
              <a:rPr lang="en-US" dirty="0"/>
              <a:t>Click to edit Master title style</a:t>
            </a:r>
          </a:p>
        </p:txBody>
      </p:sp>
      <p:sp>
        <p:nvSpPr>
          <p:cNvPr id="5" name="Picture Placeholder 10"/>
          <p:cNvSpPr>
            <a:spLocks noGrp="1"/>
          </p:cNvSpPr>
          <p:nvPr>
            <p:ph type="pic" sz="quarter" idx="13" hasCustomPrompt="1"/>
          </p:nvPr>
        </p:nvSpPr>
        <p:spPr bwMode="auto">
          <a:xfrm>
            <a:off x="694648" y="1684948"/>
            <a:ext cx="10801351" cy="2563906"/>
          </a:xfrm>
          <a:prstGeom prst="rect">
            <a:avLst/>
          </a:prstGeom>
          <a:noFill/>
        </p:spPr>
        <p:txBody>
          <a:bodyPr anchor="ctr"/>
          <a:lstStyle>
            <a:lvl1pPr algn="ctr">
              <a:defRPr/>
            </a:lvl1pPr>
          </a:lstStyle>
          <a:p>
            <a:pPr>
              <a:defRPr/>
            </a:pPr>
            <a:r>
              <a:rPr lang="en-US"/>
              <a:t>Drag and Drop picture</a:t>
            </a:r>
            <a:endParaRPr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 bwMode="auto">
          <a:xfrm>
            <a:off x="695324" y="4391027"/>
            <a:ext cx="3415859" cy="176637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800"/>
            </a:lvl3pPr>
          </a:lstStyle>
          <a:p>
            <a:pPr lvl="0">
              <a:defRPr/>
            </a:pPr>
            <a:r>
              <a:rPr lang="en-US" dirty="0"/>
              <a:t>Edit Master text styles</a:t>
            </a:r>
          </a:p>
          <a:p>
            <a:pPr lvl="1">
              <a:defRPr/>
            </a:pPr>
            <a:r>
              <a:rPr lang="en-US" dirty="0"/>
              <a:t>Second level</a:t>
            </a:r>
          </a:p>
          <a:p>
            <a:pPr lvl="2">
              <a:defRPr/>
            </a:pPr>
            <a:r>
              <a:rPr lang="en-US" dirty="0"/>
              <a:t>Third level</a:t>
            </a:r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5"/>
          </p:nvPr>
        </p:nvSpPr>
        <p:spPr bwMode="auto">
          <a:xfrm>
            <a:off x="4410237" y="4393425"/>
            <a:ext cx="3376378" cy="176637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800"/>
            </a:lvl3pPr>
          </a:lstStyle>
          <a:p>
            <a:pPr lvl="0">
              <a:defRPr/>
            </a:pPr>
            <a:r>
              <a:rPr lang="en-US" dirty="0"/>
              <a:t>Edit Master text styles</a:t>
            </a:r>
          </a:p>
          <a:p>
            <a:pPr lvl="1">
              <a:defRPr/>
            </a:pPr>
            <a:r>
              <a:rPr lang="en-US" dirty="0"/>
              <a:t>Second level</a:t>
            </a:r>
          </a:p>
          <a:p>
            <a:pPr lvl="2">
              <a:defRPr/>
            </a:pPr>
            <a:r>
              <a:rPr lang="en-US" dirty="0"/>
              <a:t>Third level</a:t>
            </a:r>
          </a:p>
        </p:txBody>
      </p:sp>
      <p:sp>
        <p:nvSpPr>
          <p:cNvPr id="8" name="Date Placeholder 2"/>
          <p:cNvSpPr>
            <a:spLocks noGrp="1"/>
          </p:cNvSpPr>
          <p:nvPr>
            <p:ph type="dt" sz="half" idx="16"/>
          </p:nvPr>
        </p:nvSpPr>
        <p:spPr bwMode="auto"/>
        <p:txBody>
          <a:bodyPr/>
          <a:lstStyle/>
          <a:p>
            <a:pPr>
              <a:defRPr/>
            </a:pPr>
            <a:r>
              <a:rPr lang="de-CH"/>
              <a:t>November 15, 2024</a:t>
            </a:r>
            <a:endParaRPr lang="en-US"/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7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Inauguration Ceremony of DUROCERN</a:t>
            </a:r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8"/>
          </p:nvPr>
        </p:nvSpPr>
        <p:spPr bwMode="auto"/>
        <p:txBody>
          <a:bodyPr/>
          <a:lstStyle/>
          <a:p>
            <a:pPr>
              <a:defRPr/>
            </a:pPr>
            <a:fld id="{36B5EA5A-BC32-A742-B11B-8E7414D5B535}" type="slidenum">
              <a:rPr lang="en-US"/>
              <a:t>‹#›</a:t>
            </a:fld>
            <a:endParaRPr lang="en-US"/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9"/>
          </p:nvPr>
        </p:nvSpPr>
        <p:spPr bwMode="auto">
          <a:xfrm>
            <a:off x="8085668" y="4393425"/>
            <a:ext cx="3411007" cy="176637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800"/>
            </a:lvl3pPr>
          </a:lstStyle>
          <a:p>
            <a:pPr lvl="0">
              <a:defRPr/>
            </a:pPr>
            <a:r>
              <a:rPr lang="en-US" dirty="0"/>
              <a:t>Edit Master text styles</a:t>
            </a:r>
          </a:p>
          <a:p>
            <a:pPr lvl="1">
              <a:defRPr/>
            </a:pPr>
            <a:r>
              <a:rPr lang="en-US" dirty="0"/>
              <a:t>Second level</a:t>
            </a:r>
          </a:p>
          <a:p>
            <a:pPr lvl="2">
              <a:defRPr/>
            </a:pPr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72275843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vertical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November 15, 2024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Inauguration Ceremony of DUROCERN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/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696000" y="465591"/>
            <a:ext cx="10800000" cy="1116849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12" name="Espace réservé pour une image  8"/>
          <p:cNvSpPr>
            <a:spLocks noGrp="1"/>
          </p:cNvSpPr>
          <p:nvPr>
            <p:ph type="pic" sz="quarter" idx="13"/>
          </p:nvPr>
        </p:nvSpPr>
        <p:spPr>
          <a:xfrm>
            <a:off x="0" y="2309799"/>
            <a:ext cx="6048000" cy="3279146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fr-FR"/>
              <a:t>Faire glisser l'image vers l'espace réservé ou cliquer sur l'icône pour l'ajouter</a:t>
            </a:r>
          </a:p>
        </p:txBody>
      </p:sp>
      <p:sp>
        <p:nvSpPr>
          <p:cNvPr id="13" name="Espace réservé pour une image  8"/>
          <p:cNvSpPr>
            <a:spLocks noGrp="1"/>
          </p:cNvSpPr>
          <p:nvPr>
            <p:ph type="pic" sz="quarter" idx="14"/>
          </p:nvPr>
        </p:nvSpPr>
        <p:spPr>
          <a:xfrm>
            <a:off x="6144000" y="2309799"/>
            <a:ext cx="6048000" cy="3279146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fr-FR"/>
              <a:t>Faire glisser l'image vers l'espace réservé ou cliquer sur l'icône pour l'ajouter</a:t>
            </a: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hoto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November 15, 2024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Inauguration Ceremony of DUROCERN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/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696000" y="465591"/>
            <a:ext cx="10800000" cy="1116849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8" name="Espace réservé pour une image  8"/>
          <p:cNvSpPr>
            <a:spLocks noGrp="1"/>
          </p:cNvSpPr>
          <p:nvPr>
            <p:ph type="pic" sz="quarter" idx="13"/>
          </p:nvPr>
        </p:nvSpPr>
        <p:spPr>
          <a:xfrm>
            <a:off x="0" y="2817628"/>
            <a:ext cx="3960000" cy="3279146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endParaRPr lang="fr-FR"/>
          </a:p>
        </p:txBody>
      </p:sp>
      <p:sp>
        <p:nvSpPr>
          <p:cNvPr id="9" name="Espace réservé pour une image  8"/>
          <p:cNvSpPr>
            <a:spLocks noGrp="1"/>
          </p:cNvSpPr>
          <p:nvPr>
            <p:ph type="pic" sz="quarter" idx="14"/>
          </p:nvPr>
        </p:nvSpPr>
        <p:spPr>
          <a:xfrm>
            <a:off x="8232000" y="2817628"/>
            <a:ext cx="3960000" cy="3279146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endParaRPr lang="fr-FR"/>
          </a:p>
        </p:txBody>
      </p:sp>
      <p:sp>
        <p:nvSpPr>
          <p:cNvPr id="10" name="Espace réservé pour une image  8"/>
          <p:cNvSpPr>
            <a:spLocks noGrp="1"/>
          </p:cNvSpPr>
          <p:nvPr>
            <p:ph type="pic" sz="quarter" idx="15"/>
          </p:nvPr>
        </p:nvSpPr>
        <p:spPr>
          <a:xfrm>
            <a:off x="4116000" y="2817628"/>
            <a:ext cx="3960000" cy="3279146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endParaRPr lang="fr-FR"/>
          </a:p>
        </p:txBody>
      </p:sp>
      <p:sp>
        <p:nvSpPr>
          <p:cNvPr id="11" name="Espace réservé du contenu 2"/>
          <p:cNvSpPr>
            <a:spLocks noGrp="1"/>
          </p:cNvSpPr>
          <p:nvPr>
            <p:ph idx="1"/>
          </p:nvPr>
        </p:nvSpPr>
        <p:spPr>
          <a:xfrm>
            <a:off x="696000" y="1767565"/>
            <a:ext cx="10800000" cy="1050063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horizontal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November 15, 2024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Inauguration Ceremony of DUROCERN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/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696000" y="465591"/>
            <a:ext cx="10800000" cy="1116849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8" name="Espace réservé pour une image  8"/>
          <p:cNvSpPr>
            <a:spLocks noGrp="1"/>
          </p:cNvSpPr>
          <p:nvPr>
            <p:ph type="pic" sz="quarter" idx="13"/>
          </p:nvPr>
        </p:nvSpPr>
        <p:spPr>
          <a:xfrm>
            <a:off x="0" y="4093535"/>
            <a:ext cx="6048000" cy="2232000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fr-FR"/>
              <a:t>Faire glisser l'image vers l'espace réservé ou cliquer sur l'icône pour l'ajouter</a:t>
            </a:r>
          </a:p>
        </p:txBody>
      </p:sp>
      <p:sp>
        <p:nvSpPr>
          <p:cNvPr id="9" name="Espace réservé pour une image  8"/>
          <p:cNvSpPr>
            <a:spLocks noGrp="1"/>
          </p:cNvSpPr>
          <p:nvPr>
            <p:ph type="pic" sz="quarter" idx="14"/>
          </p:nvPr>
        </p:nvSpPr>
        <p:spPr>
          <a:xfrm>
            <a:off x="6144000" y="4093535"/>
            <a:ext cx="6048000" cy="2232000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fr-FR"/>
              <a:t>Faire glisser l'image vers l'espace réservé ou cliquer sur l'icône pour l'ajouter</a:t>
            </a:r>
          </a:p>
        </p:txBody>
      </p:sp>
      <p:sp>
        <p:nvSpPr>
          <p:cNvPr id="10" name="Espace réservé pour une image  8"/>
          <p:cNvSpPr>
            <a:spLocks noGrp="1"/>
          </p:cNvSpPr>
          <p:nvPr>
            <p:ph type="pic" sz="quarter" idx="15"/>
          </p:nvPr>
        </p:nvSpPr>
        <p:spPr>
          <a:xfrm>
            <a:off x="0" y="1775152"/>
            <a:ext cx="6048000" cy="2232000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fr-FR"/>
              <a:t>Faire glisser l'image vers l'espace réservé ou cliquer sur l'icône pour l'ajouter</a:t>
            </a:r>
          </a:p>
        </p:txBody>
      </p:sp>
      <p:sp>
        <p:nvSpPr>
          <p:cNvPr id="11" name="Espace réservé pour une image  8"/>
          <p:cNvSpPr>
            <a:spLocks noGrp="1"/>
          </p:cNvSpPr>
          <p:nvPr>
            <p:ph type="pic" sz="quarter" idx="16"/>
          </p:nvPr>
        </p:nvSpPr>
        <p:spPr>
          <a:xfrm>
            <a:off x="6144000" y="1775152"/>
            <a:ext cx="6048000" cy="2232000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fr-FR"/>
              <a:t>Faire glisser l'image vers l'espace réservé ou cliquer sur l'icône pour l'ajouter</a:t>
            </a: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vertical photos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November 15, 2024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Inauguration Ceremony of DUROCERN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/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696000" y="465591"/>
            <a:ext cx="10800000" cy="1116849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8" name="Espace réservé pour une image  8"/>
          <p:cNvSpPr>
            <a:spLocks noGrp="1"/>
          </p:cNvSpPr>
          <p:nvPr>
            <p:ph type="pic" sz="quarter" idx="13"/>
          </p:nvPr>
        </p:nvSpPr>
        <p:spPr>
          <a:xfrm>
            <a:off x="695325" y="1849120"/>
            <a:ext cx="2604737" cy="3494160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endParaRPr lang="fr-FR"/>
          </a:p>
        </p:txBody>
      </p:sp>
      <p:sp>
        <p:nvSpPr>
          <p:cNvPr id="14" name="Espace réservé pour une image  8"/>
          <p:cNvSpPr>
            <a:spLocks noGrp="1"/>
          </p:cNvSpPr>
          <p:nvPr>
            <p:ph type="pic" sz="quarter" idx="14"/>
          </p:nvPr>
        </p:nvSpPr>
        <p:spPr>
          <a:xfrm>
            <a:off x="3427304" y="1849120"/>
            <a:ext cx="2604737" cy="3494160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endParaRPr lang="fr-FR"/>
          </a:p>
        </p:txBody>
      </p:sp>
      <p:sp>
        <p:nvSpPr>
          <p:cNvPr id="15" name="Espace réservé pour une image  8"/>
          <p:cNvSpPr>
            <a:spLocks noGrp="1"/>
          </p:cNvSpPr>
          <p:nvPr>
            <p:ph type="pic" sz="quarter" idx="15"/>
          </p:nvPr>
        </p:nvSpPr>
        <p:spPr>
          <a:xfrm>
            <a:off x="6159283" y="1849120"/>
            <a:ext cx="2604737" cy="3494160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endParaRPr lang="fr-FR"/>
          </a:p>
        </p:txBody>
      </p:sp>
      <p:sp>
        <p:nvSpPr>
          <p:cNvPr id="16" name="Espace réservé pour une image  8"/>
          <p:cNvSpPr>
            <a:spLocks noGrp="1"/>
          </p:cNvSpPr>
          <p:nvPr>
            <p:ph type="pic" sz="quarter" idx="16"/>
          </p:nvPr>
        </p:nvSpPr>
        <p:spPr>
          <a:xfrm>
            <a:off x="8891262" y="1849120"/>
            <a:ext cx="2604737" cy="3494160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endParaRPr lang="fr-FR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vertical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November 15, 2024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Inauguration Ceremony of DUROCERN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/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696000" y="465591"/>
            <a:ext cx="10800000" cy="1116849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8" name="Espace réservé pour une image  8"/>
          <p:cNvSpPr>
            <a:spLocks noGrp="1"/>
          </p:cNvSpPr>
          <p:nvPr>
            <p:ph type="pic" sz="quarter" idx="13"/>
          </p:nvPr>
        </p:nvSpPr>
        <p:spPr>
          <a:xfrm>
            <a:off x="0" y="1870960"/>
            <a:ext cx="2951999" cy="3960000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endParaRPr lang="fr-FR"/>
          </a:p>
        </p:txBody>
      </p:sp>
      <p:sp>
        <p:nvSpPr>
          <p:cNvPr id="14" name="Espace réservé pour une image  8"/>
          <p:cNvSpPr>
            <a:spLocks noGrp="1"/>
          </p:cNvSpPr>
          <p:nvPr>
            <p:ph type="pic" sz="quarter" idx="14"/>
          </p:nvPr>
        </p:nvSpPr>
        <p:spPr>
          <a:xfrm>
            <a:off x="3080000" y="1870960"/>
            <a:ext cx="2951999" cy="3960000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endParaRPr lang="fr-FR"/>
          </a:p>
        </p:txBody>
      </p:sp>
      <p:sp>
        <p:nvSpPr>
          <p:cNvPr id="15" name="Espace réservé pour une image  8"/>
          <p:cNvSpPr>
            <a:spLocks noGrp="1"/>
          </p:cNvSpPr>
          <p:nvPr>
            <p:ph type="pic" sz="quarter" idx="15"/>
          </p:nvPr>
        </p:nvSpPr>
        <p:spPr>
          <a:xfrm>
            <a:off x="6160000" y="1870960"/>
            <a:ext cx="2951999" cy="3960000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endParaRPr lang="fr-FR"/>
          </a:p>
        </p:txBody>
      </p:sp>
      <p:sp>
        <p:nvSpPr>
          <p:cNvPr id="16" name="Espace réservé pour une image  8"/>
          <p:cNvSpPr>
            <a:spLocks noGrp="1"/>
          </p:cNvSpPr>
          <p:nvPr>
            <p:ph type="pic" sz="quarter" idx="16"/>
          </p:nvPr>
        </p:nvSpPr>
        <p:spPr>
          <a:xfrm>
            <a:off x="9240001" y="1870960"/>
            <a:ext cx="2951999" cy="3960000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horizontal full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November 15, 2024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Inauguration Ceremony of DUROCERN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/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696000" y="465591"/>
            <a:ext cx="10800000" cy="1116849"/>
          </a:xfrm>
        </p:spPr>
        <p:txBody>
          <a:bodyPr/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12" name="Espace réservé pour une image  8"/>
          <p:cNvSpPr>
            <a:spLocks noGrp="1"/>
          </p:cNvSpPr>
          <p:nvPr>
            <p:ph type="pic" sz="quarter" idx="13"/>
          </p:nvPr>
        </p:nvSpPr>
        <p:spPr>
          <a:xfrm>
            <a:off x="0" y="2139761"/>
            <a:ext cx="12192000" cy="2494871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fr-FR" dirty="0"/>
              <a:t>Faire glisser l'image vers l'espace réservé ou cliquer sur l'icône pour l'ajouter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09F7D82C-FF57-0141-BFDD-AE9CB1A1377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auto">
          <a:xfrm>
            <a:off x="695999" y="4600353"/>
            <a:ext cx="3416525" cy="1560510"/>
          </a:xfrm>
          <a:solidFill>
            <a:schemeClr val="tx1"/>
          </a:solidFill>
        </p:spPr>
        <p:txBody>
          <a:bodyPr lIns="72000" anchor="ctr" anchorCtr="0"/>
          <a:lstStyle>
            <a:lvl1pPr algn="ctr">
              <a:buFontTx/>
              <a:buNone/>
              <a:defRPr sz="2100">
                <a:solidFill>
                  <a:schemeClr val="bg1"/>
                </a:solidFill>
              </a:defRPr>
            </a:lvl1pPr>
            <a:lvl2pPr marL="457200" indent="0" algn="ctr">
              <a:buFontTx/>
              <a:buNone/>
              <a:defRPr sz="1800">
                <a:solidFill>
                  <a:schemeClr val="bg1"/>
                </a:solidFill>
              </a:defRPr>
            </a:lvl2pPr>
            <a:lvl3pPr marL="914400" indent="0" algn="ctr">
              <a:buFontTx/>
              <a:buNone/>
              <a:defRPr sz="1800">
                <a:solidFill>
                  <a:schemeClr val="bg1"/>
                </a:solidFill>
              </a:defRPr>
            </a:lvl3pPr>
          </a:lstStyle>
          <a:p>
            <a:pPr lvl="0">
              <a:defRPr/>
            </a:pPr>
            <a:r>
              <a:rPr lang="en-US" dirty="0"/>
              <a:t>Edit Master text styles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20783717-29E0-094A-AD75-0A5369D1D89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 bwMode="auto">
          <a:xfrm>
            <a:off x="4409907" y="4600352"/>
            <a:ext cx="3377036" cy="1560511"/>
          </a:xfrm>
          <a:solidFill>
            <a:schemeClr val="tx1"/>
          </a:solidFill>
        </p:spPr>
        <p:txBody>
          <a:bodyPr lIns="72000" anchor="ctr" anchorCtr="0"/>
          <a:lstStyle>
            <a:lvl1pPr algn="ctr">
              <a:defRPr sz="21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</a:lstStyle>
          <a:p>
            <a:pPr lvl="0">
              <a:defRPr/>
            </a:pPr>
            <a:r>
              <a:rPr lang="en-US" dirty="0"/>
              <a:t>Edit Master text styles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93A3DE1A-904A-5741-98C7-22C9070CBF4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 bwMode="auto">
          <a:xfrm>
            <a:off x="8084326" y="4600353"/>
            <a:ext cx="3411672" cy="1560510"/>
          </a:xfrm>
          <a:solidFill>
            <a:schemeClr val="tx1"/>
          </a:solidFill>
        </p:spPr>
        <p:txBody>
          <a:bodyPr lIns="72000" anchor="ctr" anchorCtr="0"/>
          <a:lstStyle>
            <a:lvl1pPr algn="ctr">
              <a:defRPr sz="21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</a:lstStyle>
          <a:p>
            <a:pPr lvl="0">
              <a:defRPr/>
            </a:pPr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2826963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November 15, 2024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Inauguration Ceremony of DUROCERN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 marL="324000" indent="-324000">
              <a:buFont typeface="Arial" charset="0"/>
              <a:buChar char="•"/>
              <a:tabLst/>
              <a:defRPr sz="1800">
                <a:solidFill>
                  <a:schemeClr val="tx2"/>
                </a:solidFill>
              </a:defRPr>
            </a:lvl2pPr>
            <a:lvl3pPr marL="648000" indent="-324000">
              <a:buSzPct val="100000"/>
              <a:buFont typeface="Arial" panose="020B0604020202020204" pitchFamily="34" charset="0"/>
              <a:buChar char="•"/>
              <a:tabLst/>
              <a:defRPr>
                <a:solidFill>
                  <a:schemeClr val="tx2"/>
                </a:solidFill>
              </a:defRPr>
            </a:lvl3pPr>
            <a:lvl4pPr marL="972000" indent="-324000">
              <a:buSzPct val="100000"/>
              <a:buFont typeface="Arial" charset="0"/>
              <a:buChar char="•"/>
              <a:tabLst/>
              <a:defRPr>
                <a:solidFill>
                  <a:schemeClr val="tx2"/>
                </a:solidFill>
              </a:defRPr>
            </a:lvl4pPr>
            <a:lvl5pPr marL="2057400" indent="-228600">
              <a:buSzPct val="100000"/>
              <a:buFont typeface="Arial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ED6D585-D452-F44C-919B-4BD50B663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November 15, 2024</a:t>
            </a:r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FF044A7-6055-B744-AD25-E9D675BB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Inauguration Ceremony of DUROCERN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823475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November 15, 2024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Inauguration Ceremony of DUROCERN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1098322"/>
            <a:ext cx="12192000" cy="5759677"/>
          </a:xfrm>
          <a:pattFill prst="lgCheck">
            <a:fgClr>
              <a:schemeClr val="accent5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0" y="0"/>
            <a:ext cx="3045600" cy="216000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3045600" y="0"/>
            <a:ext cx="3045600" cy="216000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>
                <a:solidFill>
                  <a:sysClr val="windowText" lastClr="000000"/>
                </a:solidFill>
              </a:ln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6097602" y="0"/>
            <a:ext cx="3045600" cy="216000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9142399" y="0"/>
            <a:ext cx="3045600" cy="216000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48B442B-F251-F94D-9A39-29D02FBA59DB}"/>
              </a:ext>
            </a:extLst>
          </p:cNvPr>
          <p:cNvSpPr/>
          <p:nvPr userDrawn="1"/>
        </p:nvSpPr>
        <p:spPr>
          <a:xfrm>
            <a:off x="-4800" y="-61993"/>
            <a:ext cx="12196800" cy="116031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003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696000" y="2526885"/>
            <a:ext cx="10800000" cy="3642990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November 15, 2024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Inauguration Ceremony of DUROCERN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8505431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6226342" y="2742575"/>
            <a:ext cx="5269658" cy="3279146"/>
          </a:xfrm>
        </p:spPr>
        <p:txBody>
          <a:bodyPr/>
          <a:lstStyle>
            <a:lvl1pPr>
              <a:defRPr sz="1800" b="1">
                <a:solidFill>
                  <a:schemeClr val="tx1"/>
                </a:solidFill>
              </a:defRPr>
            </a:lvl1pPr>
            <a:lvl2pPr>
              <a:defRPr sz="1600" b="1">
                <a:solidFill>
                  <a:schemeClr val="tx1"/>
                </a:solidFill>
              </a:defRPr>
            </a:lvl2pPr>
            <a:lvl3pPr>
              <a:defRPr sz="1300" b="1">
                <a:solidFill>
                  <a:schemeClr val="tx1"/>
                </a:solidFill>
              </a:defRPr>
            </a:lvl3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November 15, 2024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Inauguration Ceremony of DUROCERN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/>
          </a:p>
        </p:txBody>
      </p:sp>
      <p:sp>
        <p:nvSpPr>
          <p:cNvPr id="7" name="Espace réservé pour une image  8">
            <a:extLst>
              <a:ext uri="{FF2B5EF4-FFF2-40B4-BE49-F238E27FC236}">
                <a16:creationId xmlns:a16="http://schemas.microsoft.com/office/drawing/2014/main" id="{8D9D5C23-B91D-A944-B62D-342CDA22221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2742575"/>
            <a:ext cx="6048000" cy="3279146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fr-FR"/>
              <a:t>Faire glisser l'image vers l'espace réservé ou cliquer sur l'icône pour l'ajouter</a:t>
            </a:r>
          </a:p>
        </p:txBody>
      </p:sp>
    </p:spTree>
    <p:extLst>
      <p:ext uri="{BB962C8B-B14F-4D97-AF65-F5344CB8AC3E}">
        <p14:creationId xmlns:p14="http://schemas.microsoft.com/office/powerpoint/2010/main" val="231773450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 page photo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November 15, 2024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Inauguration Ceremony of DUROCERN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1092630"/>
            <a:ext cx="12192000" cy="5765369"/>
          </a:xfrm>
          <a:pattFill prst="lgCheck">
            <a:fgClr>
              <a:schemeClr val="accent5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412480" y="1372871"/>
            <a:ext cx="3413760" cy="1371601"/>
          </a:xfrm>
        </p:spPr>
        <p:txBody>
          <a:bodyPr>
            <a:no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8412480" y="3440623"/>
            <a:ext cx="3413760" cy="2721225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</p:spTree>
    <p:extLst>
      <p:ext uri="{BB962C8B-B14F-4D97-AF65-F5344CB8AC3E}">
        <p14:creationId xmlns:p14="http://schemas.microsoft.com/office/powerpoint/2010/main" val="26780700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age photo and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November 15, 2024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/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696000" y="1173600"/>
            <a:ext cx="5406825" cy="1116849"/>
          </a:xfrm>
        </p:spPr>
        <p:txBody>
          <a:bodyPr/>
          <a:lstStyle>
            <a:lvl1pPr algn="l">
              <a:defRPr/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10" name="Espace réservé pour une image  8"/>
          <p:cNvSpPr>
            <a:spLocks noGrp="1"/>
          </p:cNvSpPr>
          <p:nvPr>
            <p:ph type="pic" sz="quarter" idx="14"/>
          </p:nvPr>
        </p:nvSpPr>
        <p:spPr>
          <a:xfrm>
            <a:off x="6102825" y="1092630"/>
            <a:ext cx="6089176" cy="5765369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fr-FR"/>
              <a:t>Faire glisser l'image vers l'espace réservé ou cliquer sur l'icône pour l'ajouter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695325" y="2082797"/>
            <a:ext cx="4706408" cy="4056938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endParaRPr lang="fr-FR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D763D40-7FDE-2B45-8E46-6B00123FF1E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Inauguration Ceremony of DUROCERN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1ECC47B-9127-F645-94CC-F0D394F0662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95325" y="2431312"/>
            <a:ext cx="5148263" cy="39377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3969530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1 horizontal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November 15, 2024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Inauguration Ceremony of DUROCERN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/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696675" y="1173217"/>
            <a:ext cx="10800000" cy="1351389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12" name="Espace réservé pour une image  8"/>
          <p:cNvSpPr>
            <a:spLocks noGrp="1"/>
          </p:cNvSpPr>
          <p:nvPr>
            <p:ph type="pic" sz="quarter" idx="13"/>
          </p:nvPr>
        </p:nvSpPr>
        <p:spPr>
          <a:xfrm>
            <a:off x="695999" y="2690036"/>
            <a:ext cx="10799999" cy="2494871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fr-FR"/>
              <a:t>Faire glisser l'image vers l'espace réservé ou cliquer sur l'icône pour l'ajouter</a:t>
            </a:r>
          </a:p>
        </p:txBody>
      </p:sp>
    </p:spTree>
    <p:extLst>
      <p:ext uri="{BB962C8B-B14F-4D97-AF65-F5344CB8AC3E}">
        <p14:creationId xmlns:p14="http://schemas.microsoft.com/office/powerpoint/2010/main" val="4959579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photo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November 15, 2024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Inauguration Ceremony of DUROCERN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/>
          </a:p>
        </p:txBody>
      </p:sp>
      <p:sp>
        <p:nvSpPr>
          <p:cNvPr id="12" name="Espace réservé du titre 1">
            <a:extLst>
              <a:ext uri="{FF2B5EF4-FFF2-40B4-BE49-F238E27FC236}">
                <a16:creationId xmlns:a16="http://schemas.microsoft.com/office/drawing/2014/main" id="{1627A34D-A379-D94B-B442-61EC9FEF42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7602" y="1173600"/>
            <a:ext cx="10800000" cy="1116849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B765250B-5A14-214B-ABC1-A4475517167B}"/>
              </a:ext>
            </a:extLst>
          </p:cNvPr>
          <p:cNvSpPr>
            <a:spLocks noGrp="1"/>
          </p:cNvSpPr>
          <p:nvPr>
            <p:ph type="body" idx="15"/>
          </p:nvPr>
        </p:nvSpPr>
        <p:spPr bwMode="auto">
          <a:xfrm>
            <a:off x="4116386" y="2310860"/>
            <a:ext cx="3960000" cy="12961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US"/>
              <a:t>Edit Master text styles</a:t>
            </a:r>
          </a:p>
        </p:txBody>
      </p:sp>
      <p:sp>
        <p:nvSpPr>
          <p:cNvPr id="19" name="Picture Placeholder 10">
            <a:extLst>
              <a:ext uri="{FF2B5EF4-FFF2-40B4-BE49-F238E27FC236}">
                <a16:creationId xmlns:a16="http://schemas.microsoft.com/office/drawing/2014/main" id="{DFA427B4-6DBD-6E44-A1CC-8CF7E57C6BB1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 bwMode="auto">
          <a:xfrm>
            <a:off x="4116386" y="3607010"/>
            <a:ext cx="3959225" cy="2767664"/>
          </a:xfrm>
          <a:prstGeom prst="rect">
            <a:avLst/>
          </a:prstGeom>
          <a:noFill/>
        </p:spPr>
        <p:txBody>
          <a:bodyPr anchor="ctr"/>
          <a:lstStyle>
            <a:lvl1pPr algn="ctr">
              <a:defRPr/>
            </a:lvl1pPr>
          </a:lstStyle>
          <a:p>
            <a:pPr>
              <a:defRPr/>
            </a:pPr>
            <a:r>
              <a:rPr lang="en-US"/>
              <a:t>Drag and Drop picture</a:t>
            </a:r>
            <a:endParaRPr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AE8B12F7-5111-3246-AB24-A00B235732F3}"/>
              </a:ext>
            </a:extLst>
          </p:cNvPr>
          <p:cNvSpPr>
            <a:spLocks noGrp="1"/>
          </p:cNvSpPr>
          <p:nvPr>
            <p:ph type="body" idx="20"/>
          </p:nvPr>
        </p:nvSpPr>
        <p:spPr bwMode="auto">
          <a:xfrm>
            <a:off x="3275" y="5078524"/>
            <a:ext cx="3960000" cy="12961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US"/>
              <a:t>Edit Master text styles</a:t>
            </a:r>
          </a:p>
        </p:txBody>
      </p:sp>
      <p:sp>
        <p:nvSpPr>
          <p:cNvPr id="21" name="Picture Placeholder 10">
            <a:extLst>
              <a:ext uri="{FF2B5EF4-FFF2-40B4-BE49-F238E27FC236}">
                <a16:creationId xmlns:a16="http://schemas.microsoft.com/office/drawing/2014/main" id="{3363AF7E-C027-C14C-A1A2-B32B96B4E4F8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 bwMode="auto">
          <a:xfrm>
            <a:off x="4050" y="2310860"/>
            <a:ext cx="3959225" cy="2767813"/>
          </a:xfrm>
          <a:prstGeom prst="rect">
            <a:avLst/>
          </a:prstGeom>
          <a:noFill/>
        </p:spPr>
        <p:txBody>
          <a:bodyPr anchor="ctr"/>
          <a:lstStyle>
            <a:lvl1pPr algn="ctr">
              <a:defRPr/>
            </a:lvl1pPr>
          </a:lstStyle>
          <a:p>
            <a:pPr>
              <a:defRPr/>
            </a:pPr>
            <a:r>
              <a:rPr lang="en-US"/>
              <a:t>Drag and Drop picture</a:t>
            </a:r>
            <a:endParaRPr/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641E4348-5CF9-934B-934C-D4762C8F9258}"/>
              </a:ext>
            </a:extLst>
          </p:cNvPr>
          <p:cNvSpPr>
            <a:spLocks noGrp="1"/>
          </p:cNvSpPr>
          <p:nvPr>
            <p:ph type="body" idx="22"/>
          </p:nvPr>
        </p:nvSpPr>
        <p:spPr bwMode="auto">
          <a:xfrm>
            <a:off x="8232388" y="5078524"/>
            <a:ext cx="3960000" cy="12961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US"/>
              <a:t>Edit Master text styles</a:t>
            </a:r>
          </a:p>
        </p:txBody>
      </p:sp>
      <p:sp>
        <p:nvSpPr>
          <p:cNvPr id="23" name="Picture Placeholder 10">
            <a:extLst>
              <a:ext uri="{FF2B5EF4-FFF2-40B4-BE49-F238E27FC236}">
                <a16:creationId xmlns:a16="http://schemas.microsoft.com/office/drawing/2014/main" id="{E9FE0D2B-2408-E54F-99D5-7E0ECC1178FF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 bwMode="auto">
          <a:xfrm>
            <a:off x="8232388" y="2310860"/>
            <a:ext cx="3959225" cy="2767813"/>
          </a:xfrm>
          <a:prstGeom prst="rect">
            <a:avLst/>
          </a:prstGeom>
          <a:noFill/>
        </p:spPr>
        <p:txBody>
          <a:bodyPr anchor="ctr"/>
          <a:lstStyle>
            <a:lvl1pPr algn="ctr">
              <a:defRPr/>
            </a:lvl1pPr>
          </a:lstStyle>
          <a:p>
            <a:pPr>
              <a:defRPr/>
            </a:pPr>
            <a:r>
              <a:rPr lang="en-US"/>
              <a:t>Drag and Drop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46381221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horizontal full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November 15, 2024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Inauguration Ceremony of DUROCERN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/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694800" y="1173600"/>
            <a:ext cx="10800000" cy="1116849"/>
          </a:xfrm>
        </p:spPr>
        <p:txBody>
          <a:bodyPr/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12" name="Espace réservé pour une image  8"/>
          <p:cNvSpPr>
            <a:spLocks noGrp="1"/>
          </p:cNvSpPr>
          <p:nvPr>
            <p:ph type="pic" sz="quarter" idx="13"/>
          </p:nvPr>
        </p:nvSpPr>
        <p:spPr>
          <a:xfrm>
            <a:off x="0" y="2394940"/>
            <a:ext cx="12192000" cy="2494871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fr-FR" dirty="0"/>
              <a:t>Faire glisser l'image vers l'espace réservé ou cliquer sur l'icône pour l'ajouter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09F7D82C-FF57-0141-BFDD-AE9CB1A1377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auto">
          <a:xfrm>
            <a:off x="695999" y="4720854"/>
            <a:ext cx="3416525" cy="1560510"/>
          </a:xfrm>
          <a:solidFill>
            <a:schemeClr val="tx1"/>
          </a:solidFill>
        </p:spPr>
        <p:txBody>
          <a:bodyPr lIns="72000" anchor="ctr" anchorCtr="0">
            <a:normAutofit/>
          </a:bodyPr>
          <a:lstStyle>
            <a:lvl1pPr algn="ctr">
              <a:defRPr sz="16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</a:lstStyle>
          <a:p>
            <a:pPr lvl="0">
              <a:defRPr/>
            </a:pPr>
            <a:r>
              <a:rPr lang="en-US" dirty="0"/>
              <a:t>Edit Master text styles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20783717-29E0-094A-AD75-0A5369D1D89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 bwMode="auto">
          <a:xfrm>
            <a:off x="4409907" y="4720853"/>
            <a:ext cx="3377036" cy="1560511"/>
          </a:xfrm>
          <a:solidFill>
            <a:schemeClr val="tx1"/>
          </a:solidFill>
        </p:spPr>
        <p:txBody>
          <a:bodyPr lIns="72000" anchor="ctr" anchorCtr="0">
            <a:normAutofit/>
          </a:bodyPr>
          <a:lstStyle>
            <a:lvl1pPr algn="ctr">
              <a:defRPr sz="16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</a:lstStyle>
          <a:p>
            <a:pPr lvl="0">
              <a:defRPr/>
            </a:pPr>
            <a:r>
              <a:rPr lang="en-US" dirty="0"/>
              <a:t>Edit Master text styles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93A3DE1A-904A-5741-98C7-22C9070CBF4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 bwMode="auto">
          <a:xfrm>
            <a:off x="8084326" y="4720854"/>
            <a:ext cx="3411672" cy="1560510"/>
          </a:xfrm>
          <a:solidFill>
            <a:schemeClr val="tx1"/>
          </a:solidFill>
        </p:spPr>
        <p:txBody>
          <a:bodyPr lIns="72000" anchor="ctr" anchorCtr="0">
            <a:normAutofit/>
          </a:bodyPr>
          <a:lstStyle>
            <a:lvl1pPr algn="ctr">
              <a:defRPr sz="1600">
                <a:solidFill>
                  <a:schemeClr val="bg1"/>
                </a:solidFill>
              </a:defRPr>
            </a:lvl1pPr>
            <a:lvl2pPr algn="ctr">
              <a:defRPr sz="1800">
                <a:solidFill>
                  <a:schemeClr val="bg1"/>
                </a:solidFill>
              </a:defRPr>
            </a:lvl2pPr>
            <a:lvl3pPr algn="ctr">
              <a:defRPr sz="1800">
                <a:solidFill>
                  <a:schemeClr val="bg1"/>
                </a:solidFill>
              </a:defRPr>
            </a:lvl3pPr>
          </a:lstStyle>
          <a:p>
            <a:pPr lvl="0">
              <a:defRPr/>
            </a:pPr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783286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Picture Horizontal and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695324" y="476250"/>
            <a:ext cx="10801351" cy="973138"/>
          </a:xfrm>
        </p:spPr>
        <p:txBody>
          <a:bodyPr/>
          <a:lstStyle/>
          <a:p>
            <a:pPr>
              <a:defRPr/>
            </a:pPr>
            <a:r>
              <a:rPr lang="en-US" dirty="0"/>
              <a:t>Click to edit Master title style</a:t>
            </a:r>
          </a:p>
        </p:txBody>
      </p:sp>
      <p:sp>
        <p:nvSpPr>
          <p:cNvPr id="5" name="Picture Placeholder 10"/>
          <p:cNvSpPr>
            <a:spLocks noGrp="1"/>
          </p:cNvSpPr>
          <p:nvPr>
            <p:ph type="pic" sz="quarter" idx="13" hasCustomPrompt="1"/>
          </p:nvPr>
        </p:nvSpPr>
        <p:spPr bwMode="auto">
          <a:xfrm>
            <a:off x="694648" y="1684948"/>
            <a:ext cx="10801351" cy="2563906"/>
          </a:xfrm>
          <a:prstGeom prst="rect">
            <a:avLst/>
          </a:prstGeom>
          <a:noFill/>
        </p:spPr>
        <p:txBody>
          <a:bodyPr anchor="ctr"/>
          <a:lstStyle>
            <a:lvl1pPr algn="ctr">
              <a:defRPr/>
            </a:lvl1pPr>
          </a:lstStyle>
          <a:p>
            <a:pPr>
              <a:defRPr/>
            </a:pPr>
            <a:r>
              <a:rPr lang="en-US"/>
              <a:t>Drag and Drop picture</a:t>
            </a:r>
            <a:endParaRPr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 bwMode="auto">
          <a:xfrm>
            <a:off x="695324" y="4391027"/>
            <a:ext cx="3415859" cy="176637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800"/>
            </a:lvl3pPr>
          </a:lstStyle>
          <a:p>
            <a:pPr lvl="0">
              <a:defRPr/>
            </a:pPr>
            <a:r>
              <a:rPr lang="en-US" dirty="0"/>
              <a:t>Edit Master text styles</a:t>
            </a:r>
          </a:p>
          <a:p>
            <a:pPr lvl="1">
              <a:defRPr/>
            </a:pPr>
            <a:r>
              <a:rPr lang="en-US" dirty="0"/>
              <a:t>Second level</a:t>
            </a:r>
          </a:p>
          <a:p>
            <a:pPr lvl="2">
              <a:defRPr/>
            </a:pPr>
            <a:r>
              <a:rPr lang="en-US" dirty="0"/>
              <a:t>Third level</a:t>
            </a:r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5"/>
          </p:nvPr>
        </p:nvSpPr>
        <p:spPr bwMode="auto">
          <a:xfrm>
            <a:off x="4410237" y="4393425"/>
            <a:ext cx="3376378" cy="176637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800"/>
            </a:lvl3pPr>
          </a:lstStyle>
          <a:p>
            <a:pPr lvl="0">
              <a:defRPr/>
            </a:pPr>
            <a:r>
              <a:rPr lang="en-US" dirty="0"/>
              <a:t>Edit Master text styles</a:t>
            </a:r>
          </a:p>
          <a:p>
            <a:pPr lvl="1">
              <a:defRPr/>
            </a:pPr>
            <a:r>
              <a:rPr lang="en-US" dirty="0"/>
              <a:t>Second level</a:t>
            </a:r>
          </a:p>
          <a:p>
            <a:pPr lvl="2">
              <a:defRPr/>
            </a:pPr>
            <a:r>
              <a:rPr lang="en-US" dirty="0"/>
              <a:t>Third level</a:t>
            </a:r>
          </a:p>
        </p:txBody>
      </p:sp>
      <p:sp>
        <p:nvSpPr>
          <p:cNvPr id="8" name="Date Placeholder 2"/>
          <p:cNvSpPr>
            <a:spLocks noGrp="1"/>
          </p:cNvSpPr>
          <p:nvPr>
            <p:ph type="dt" sz="half" idx="16"/>
          </p:nvPr>
        </p:nvSpPr>
        <p:spPr bwMode="auto"/>
        <p:txBody>
          <a:bodyPr/>
          <a:lstStyle/>
          <a:p>
            <a:pPr>
              <a:defRPr/>
            </a:pPr>
            <a:r>
              <a:rPr lang="de-CH"/>
              <a:t>November 15, 2024</a:t>
            </a:r>
            <a:endParaRPr lang="en-US"/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7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Inauguration Ceremony of DUROCERN</a:t>
            </a:r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8"/>
          </p:nvPr>
        </p:nvSpPr>
        <p:spPr bwMode="auto"/>
        <p:txBody>
          <a:bodyPr/>
          <a:lstStyle/>
          <a:p>
            <a:pPr>
              <a:defRPr/>
            </a:pPr>
            <a:fld id="{36B5EA5A-BC32-A742-B11B-8E7414D5B535}" type="slidenum">
              <a:rPr lang="en-US"/>
              <a:t>‹#›</a:t>
            </a:fld>
            <a:endParaRPr lang="en-US"/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9"/>
          </p:nvPr>
        </p:nvSpPr>
        <p:spPr bwMode="auto">
          <a:xfrm>
            <a:off x="8085668" y="4393425"/>
            <a:ext cx="3411007" cy="176637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800"/>
            </a:lvl3pPr>
          </a:lstStyle>
          <a:p>
            <a:pPr lvl="0">
              <a:defRPr/>
            </a:pPr>
            <a:r>
              <a:rPr lang="en-US" dirty="0"/>
              <a:t>Edit Master text styles</a:t>
            </a:r>
          </a:p>
          <a:p>
            <a:pPr lvl="1">
              <a:defRPr/>
            </a:pPr>
            <a:r>
              <a:rPr lang="en-US" dirty="0"/>
              <a:t>Second level</a:t>
            </a:r>
          </a:p>
          <a:p>
            <a:pPr lvl="2">
              <a:defRPr/>
            </a:pPr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18814695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Picture Horizontal and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695324" y="1209600"/>
            <a:ext cx="10801351" cy="973138"/>
          </a:xfrm>
        </p:spPr>
        <p:txBody>
          <a:bodyPr/>
          <a:lstStyle/>
          <a:p>
            <a:pPr>
              <a:defRPr/>
            </a:pPr>
            <a:r>
              <a:rPr lang="en-US" dirty="0"/>
              <a:t>Click to edit Master title style</a:t>
            </a:r>
          </a:p>
        </p:txBody>
      </p:sp>
      <p:sp>
        <p:nvSpPr>
          <p:cNvPr id="5" name="Picture Placeholder 10"/>
          <p:cNvSpPr>
            <a:spLocks noGrp="1"/>
          </p:cNvSpPr>
          <p:nvPr>
            <p:ph type="pic" sz="quarter" idx="13" hasCustomPrompt="1"/>
          </p:nvPr>
        </p:nvSpPr>
        <p:spPr bwMode="auto">
          <a:xfrm>
            <a:off x="694648" y="2329992"/>
            <a:ext cx="10801351" cy="2364762"/>
          </a:xfrm>
          <a:prstGeom prst="rect">
            <a:avLst/>
          </a:prstGeom>
          <a:noFill/>
        </p:spPr>
        <p:txBody>
          <a:bodyPr anchor="ctr"/>
          <a:lstStyle>
            <a:lvl1pPr algn="ctr">
              <a:defRPr/>
            </a:lvl1pPr>
          </a:lstStyle>
          <a:p>
            <a:pPr>
              <a:defRPr/>
            </a:pPr>
            <a:r>
              <a:rPr lang="en-US"/>
              <a:t>Drag and Drop picture</a:t>
            </a:r>
            <a:endParaRPr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 bwMode="auto">
          <a:xfrm>
            <a:off x="695324" y="4761941"/>
            <a:ext cx="3415859" cy="1605791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800"/>
            </a:lvl3pPr>
          </a:lstStyle>
          <a:p>
            <a:pPr lvl="0">
              <a:defRPr/>
            </a:pPr>
            <a:r>
              <a:rPr lang="en-US" dirty="0"/>
              <a:t>Edit Master text styles</a:t>
            </a:r>
          </a:p>
          <a:p>
            <a:pPr lvl="1">
              <a:defRPr/>
            </a:pPr>
            <a:r>
              <a:rPr lang="en-US" dirty="0"/>
              <a:t>Second level</a:t>
            </a:r>
          </a:p>
          <a:p>
            <a:pPr lvl="2">
              <a:defRPr/>
            </a:pPr>
            <a:r>
              <a:rPr lang="en-US" dirty="0"/>
              <a:t>Third level</a:t>
            </a:r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5"/>
          </p:nvPr>
        </p:nvSpPr>
        <p:spPr bwMode="auto">
          <a:xfrm>
            <a:off x="4410237" y="4764339"/>
            <a:ext cx="3376378" cy="1605791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800"/>
            </a:lvl3pPr>
          </a:lstStyle>
          <a:p>
            <a:pPr lvl="0">
              <a:defRPr/>
            </a:pPr>
            <a:r>
              <a:rPr lang="en-US" dirty="0"/>
              <a:t>Edit Master text styles</a:t>
            </a:r>
          </a:p>
          <a:p>
            <a:pPr lvl="1">
              <a:defRPr/>
            </a:pPr>
            <a:r>
              <a:rPr lang="en-US" dirty="0"/>
              <a:t>Second level</a:t>
            </a:r>
          </a:p>
          <a:p>
            <a:pPr lvl="2">
              <a:defRPr/>
            </a:pPr>
            <a:r>
              <a:rPr lang="en-US" dirty="0"/>
              <a:t>Third level</a:t>
            </a:r>
          </a:p>
        </p:txBody>
      </p:sp>
      <p:sp>
        <p:nvSpPr>
          <p:cNvPr id="8" name="Date Placeholder 2"/>
          <p:cNvSpPr>
            <a:spLocks noGrp="1"/>
          </p:cNvSpPr>
          <p:nvPr>
            <p:ph type="dt" sz="half" idx="16"/>
          </p:nvPr>
        </p:nvSpPr>
        <p:spPr bwMode="auto"/>
        <p:txBody>
          <a:bodyPr/>
          <a:lstStyle/>
          <a:p>
            <a:pPr>
              <a:defRPr/>
            </a:pPr>
            <a:r>
              <a:rPr lang="de-CH"/>
              <a:t>November 15, 2024</a:t>
            </a:r>
            <a:endParaRPr lang="en-US"/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7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Inauguration Ceremony of DUROCERN</a:t>
            </a:r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8"/>
          </p:nvPr>
        </p:nvSpPr>
        <p:spPr bwMode="auto"/>
        <p:txBody>
          <a:bodyPr/>
          <a:lstStyle/>
          <a:p>
            <a:pPr>
              <a:defRPr/>
            </a:pPr>
            <a:fld id="{36B5EA5A-BC32-A742-B11B-8E7414D5B535}" type="slidenum">
              <a:rPr lang="en-US"/>
              <a:t>‹#›</a:t>
            </a:fld>
            <a:endParaRPr lang="en-US"/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9"/>
          </p:nvPr>
        </p:nvSpPr>
        <p:spPr bwMode="auto">
          <a:xfrm>
            <a:off x="8085668" y="4764339"/>
            <a:ext cx="3411007" cy="1605791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800"/>
            </a:lvl3pPr>
          </a:lstStyle>
          <a:p>
            <a:pPr lvl="0">
              <a:defRPr/>
            </a:pPr>
            <a:r>
              <a:rPr lang="en-US" dirty="0"/>
              <a:t>Edit Master text styles</a:t>
            </a:r>
          </a:p>
          <a:p>
            <a:pPr lvl="1">
              <a:defRPr/>
            </a:pPr>
            <a:r>
              <a:rPr lang="en-US" dirty="0"/>
              <a:t>Second level</a:t>
            </a:r>
          </a:p>
          <a:p>
            <a:pPr lvl="2">
              <a:defRPr/>
            </a:pPr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84377203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vertical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November 15, 2024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Inauguration Ceremony of DUROCERN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/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696000" y="1173600"/>
            <a:ext cx="10800000" cy="1116849"/>
          </a:xfrm>
        </p:spPr>
        <p:txBody>
          <a:bodyPr/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12" name="Espace réservé pour une image  8"/>
          <p:cNvSpPr>
            <a:spLocks noGrp="1"/>
          </p:cNvSpPr>
          <p:nvPr>
            <p:ph type="pic" sz="quarter" idx="13"/>
          </p:nvPr>
        </p:nvSpPr>
        <p:spPr>
          <a:xfrm>
            <a:off x="0" y="2441532"/>
            <a:ext cx="6048000" cy="3279146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fr-FR"/>
              <a:t>Faire glisser l'image vers l'espace réservé ou cliquer sur l'icône pour l'ajouter</a:t>
            </a:r>
          </a:p>
        </p:txBody>
      </p:sp>
      <p:sp>
        <p:nvSpPr>
          <p:cNvPr id="13" name="Espace réservé pour une image  8"/>
          <p:cNvSpPr>
            <a:spLocks noGrp="1"/>
          </p:cNvSpPr>
          <p:nvPr>
            <p:ph type="pic" sz="quarter" idx="14"/>
          </p:nvPr>
        </p:nvSpPr>
        <p:spPr>
          <a:xfrm>
            <a:off x="6144000" y="2441532"/>
            <a:ext cx="6048000" cy="3279146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fr-FR"/>
              <a:t>Faire glisser l'image vers l'espace réservé ou cliquer sur l'icône pour l'ajouter</a:t>
            </a:r>
          </a:p>
        </p:txBody>
      </p:sp>
    </p:spTree>
    <p:extLst>
      <p:ext uri="{BB962C8B-B14F-4D97-AF65-F5344CB8AC3E}">
        <p14:creationId xmlns:p14="http://schemas.microsoft.com/office/powerpoint/2010/main" val="70348648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hoto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November 15, 2024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Inauguration Ceremony of DUROCERN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/>
          </a:p>
        </p:txBody>
      </p:sp>
      <p:sp>
        <p:nvSpPr>
          <p:cNvPr id="8" name="Espace réservé pour une image  8"/>
          <p:cNvSpPr>
            <a:spLocks noGrp="1"/>
          </p:cNvSpPr>
          <p:nvPr>
            <p:ph type="pic" sz="quarter" idx="13"/>
          </p:nvPr>
        </p:nvSpPr>
        <p:spPr>
          <a:xfrm>
            <a:off x="0" y="2817628"/>
            <a:ext cx="3960000" cy="3279146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endParaRPr lang="fr-FR"/>
          </a:p>
        </p:txBody>
      </p:sp>
      <p:sp>
        <p:nvSpPr>
          <p:cNvPr id="9" name="Espace réservé pour une image  8"/>
          <p:cNvSpPr>
            <a:spLocks noGrp="1"/>
          </p:cNvSpPr>
          <p:nvPr>
            <p:ph type="pic" sz="quarter" idx="14"/>
          </p:nvPr>
        </p:nvSpPr>
        <p:spPr>
          <a:xfrm>
            <a:off x="8232000" y="2817628"/>
            <a:ext cx="3960000" cy="3279146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endParaRPr lang="fr-FR"/>
          </a:p>
        </p:txBody>
      </p:sp>
      <p:sp>
        <p:nvSpPr>
          <p:cNvPr id="10" name="Espace réservé pour une image  8"/>
          <p:cNvSpPr>
            <a:spLocks noGrp="1"/>
          </p:cNvSpPr>
          <p:nvPr>
            <p:ph type="pic" sz="quarter" idx="15"/>
          </p:nvPr>
        </p:nvSpPr>
        <p:spPr>
          <a:xfrm>
            <a:off x="4116000" y="2817628"/>
            <a:ext cx="3960000" cy="3279146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endParaRPr lang="fr-FR"/>
          </a:p>
        </p:txBody>
      </p:sp>
      <p:sp>
        <p:nvSpPr>
          <p:cNvPr id="12" name="Espace réservé du titre 1">
            <a:extLst>
              <a:ext uri="{FF2B5EF4-FFF2-40B4-BE49-F238E27FC236}">
                <a16:creationId xmlns:a16="http://schemas.microsoft.com/office/drawing/2014/main" id="{1627A34D-A379-D94B-B442-61EC9FEF42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7602" y="1173600"/>
            <a:ext cx="10800000" cy="1116849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fr-FR" dirty="0"/>
              <a:t>Cliquez et modifiez le titre</a:t>
            </a:r>
          </a:p>
        </p:txBody>
      </p:sp>
    </p:spTree>
    <p:extLst>
      <p:ext uri="{BB962C8B-B14F-4D97-AF65-F5344CB8AC3E}">
        <p14:creationId xmlns:p14="http://schemas.microsoft.com/office/powerpoint/2010/main" val="96530855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horizontal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November 15, 2024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Inauguration Ceremony of DUROCERN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/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696000" y="1173600"/>
            <a:ext cx="10800000" cy="991890"/>
          </a:xfrm>
        </p:spPr>
        <p:txBody>
          <a:bodyPr/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8" name="Espace réservé pour une image  8"/>
          <p:cNvSpPr>
            <a:spLocks noGrp="1"/>
          </p:cNvSpPr>
          <p:nvPr>
            <p:ph type="pic" sz="quarter" idx="13"/>
          </p:nvPr>
        </p:nvSpPr>
        <p:spPr>
          <a:xfrm>
            <a:off x="0" y="4309915"/>
            <a:ext cx="6048000" cy="2015620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fr-FR"/>
              <a:t>Faire glisser l'image vers l'espace réservé ou cliquer sur l'icône pour l'ajouter</a:t>
            </a:r>
          </a:p>
        </p:txBody>
      </p:sp>
      <p:sp>
        <p:nvSpPr>
          <p:cNvPr id="9" name="Espace réservé pour une image  8"/>
          <p:cNvSpPr>
            <a:spLocks noGrp="1"/>
          </p:cNvSpPr>
          <p:nvPr>
            <p:ph type="pic" sz="quarter" idx="14"/>
          </p:nvPr>
        </p:nvSpPr>
        <p:spPr>
          <a:xfrm>
            <a:off x="6144000" y="4309915"/>
            <a:ext cx="6048000" cy="2015620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fr-FR"/>
              <a:t>Faire glisser l'image vers l'espace réservé ou cliquer sur l'icône pour l'ajouter</a:t>
            </a:r>
          </a:p>
        </p:txBody>
      </p:sp>
      <p:sp>
        <p:nvSpPr>
          <p:cNvPr id="10" name="Espace réservé pour une image  8"/>
          <p:cNvSpPr>
            <a:spLocks noGrp="1"/>
          </p:cNvSpPr>
          <p:nvPr>
            <p:ph type="pic" sz="quarter" idx="15"/>
          </p:nvPr>
        </p:nvSpPr>
        <p:spPr>
          <a:xfrm>
            <a:off x="0" y="2231754"/>
            <a:ext cx="6048000" cy="2015620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fr-FR"/>
              <a:t>Faire glisser l'image vers l'espace réservé ou cliquer sur l'icône pour l'ajouter</a:t>
            </a:r>
          </a:p>
        </p:txBody>
      </p:sp>
      <p:sp>
        <p:nvSpPr>
          <p:cNvPr id="11" name="Espace réservé pour une image  8"/>
          <p:cNvSpPr>
            <a:spLocks noGrp="1"/>
          </p:cNvSpPr>
          <p:nvPr>
            <p:ph type="pic" sz="quarter" idx="16"/>
          </p:nvPr>
        </p:nvSpPr>
        <p:spPr>
          <a:xfrm>
            <a:off x="6144000" y="2231754"/>
            <a:ext cx="6048000" cy="2015620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fr-FR"/>
              <a:t>Faire glisser l'image vers l'espace réservé ou cliquer sur l'icône pour l'ajouter</a:t>
            </a:r>
          </a:p>
        </p:txBody>
      </p:sp>
    </p:spTree>
    <p:extLst>
      <p:ext uri="{BB962C8B-B14F-4D97-AF65-F5344CB8AC3E}">
        <p14:creationId xmlns:p14="http://schemas.microsoft.com/office/powerpoint/2010/main" val="233423282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vertical photos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November 15, 2024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Inauguration Ceremony of DUROCERN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/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696000" y="1173600"/>
            <a:ext cx="10800000" cy="1116849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8" name="Espace réservé pour une image  8"/>
          <p:cNvSpPr>
            <a:spLocks noGrp="1"/>
          </p:cNvSpPr>
          <p:nvPr>
            <p:ph type="pic" sz="quarter" idx="13"/>
          </p:nvPr>
        </p:nvSpPr>
        <p:spPr>
          <a:xfrm>
            <a:off x="695325" y="2755771"/>
            <a:ext cx="2604737" cy="3494160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endParaRPr lang="fr-FR"/>
          </a:p>
        </p:txBody>
      </p:sp>
      <p:sp>
        <p:nvSpPr>
          <p:cNvPr id="14" name="Espace réservé pour une image  8"/>
          <p:cNvSpPr>
            <a:spLocks noGrp="1"/>
          </p:cNvSpPr>
          <p:nvPr>
            <p:ph type="pic" sz="quarter" idx="14"/>
          </p:nvPr>
        </p:nvSpPr>
        <p:spPr>
          <a:xfrm>
            <a:off x="3427304" y="2755771"/>
            <a:ext cx="2604737" cy="3494160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endParaRPr lang="fr-FR"/>
          </a:p>
        </p:txBody>
      </p:sp>
      <p:sp>
        <p:nvSpPr>
          <p:cNvPr id="15" name="Espace réservé pour une image  8"/>
          <p:cNvSpPr>
            <a:spLocks noGrp="1"/>
          </p:cNvSpPr>
          <p:nvPr>
            <p:ph type="pic" sz="quarter" idx="15"/>
          </p:nvPr>
        </p:nvSpPr>
        <p:spPr>
          <a:xfrm>
            <a:off x="6159283" y="2755771"/>
            <a:ext cx="2604737" cy="3494160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endParaRPr lang="fr-FR"/>
          </a:p>
        </p:txBody>
      </p:sp>
      <p:sp>
        <p:nvSpPr>
          <p:cNvPr id="16" name="Espace réservé pour une image  8"/>
          <p:cNvSpPr>
            <a:spLocks noGrp="1"/>
          </p:cNvSpPr>
          <p:nvPr>
            <p:ph type="pic" sz="quarter" idx="16"/>
          </p:nvPr>
        </p:nvSpPr>
        <p:spPr>
          <a:xfrm>
            <a:off x="8891262" y="2755771"/>
            <a:ext cx="2604737" cy="3494160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7690588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vertical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November 15, 2024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Inauguration Ceremony of DUROCERN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/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696000" y="1173600"/>
            <a:ext cx="10800000" cy="923015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8" name="Espace réservé pour une image  8"/>
          <p:cNvSpPr>
            <a:spLocks noGrp="1"/>
          </p:cNvSpPr>
          <p:nvPr>
            <p:ph type="pic" sz="quarter" idx="13"/>
          </p:nvPr>
        </p:nvSpPr>
        <p:spPr>
          <a:xfrm>
            <a:off x="0" y="2390153"/>
            <a:ext cx="2951999" cy="3960000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endParaRPr lang="fr-FR"/>
          </a:p>
        </p:txBody>
      </p:sp>
      <p:sp>
        <p:nvSpPr>
          <p:cNvPr id="14" name="Espace réservé pour une image  8"/>
          <p:cNvSpPr>
            <a:spLocks noGrp="1"/>
          </p:cNvSpPr>
          <p:nvPr>
            <p:ph type="pic" sz="quarter" idx="14"/>
          </p:nvPr>
        </p:nvSpPr>
        <p:spPr>
          <a:xfrm>
            <a:off x="3080000" y="2390153"/>
            <a:ext cx="2951999" cy="3960000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endParaRPr lang="fr-FR"/>
          </a:p>
        </p:txBody>
      </p:sp>
      <p:sp>
        <p:nvSpPr>
          <p:cNvPr id="15" name="Espace réservé pour une image  8"/>
          <p:cNvSpPr>
            <a:spLocks noGrp="1"/>
          </p:cNvSpPr>
          <p:nvPr>
            <p:ph type="pic" sz="quarter" idx="15"/>
          </p:nvPr>
        </p:nvSpPr>
        <p:spPr>
          <a:xfrm>
            <a:off x="6160000" y="2390153"/>
            <a:ext cx="2951999" cy="3960000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endParaRPr lang="fr-FR"/>
          </a:p>
        </p:txBody>
      </p:sp>
      <p:sp>
        <p:nvSpPr>
          <p:cNvPr id="16" name="Espace réservé pour une image  8"/>
          <p:cNvSpPr>
            <a:spLocks noGrp="1"/>
          </p:cNvSpPr>
          <p:nvPr>
            <p:ph type="pic" sz="quarter" idx="16"/>
          </p:nvPr>
        </p:nvSpPr>
        <p:spPr>
          <a:xfrm>
            <a:off x="9240001" y="2390153"/>
            <a:ext cx="2951999" cy="3960000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7947406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 hasCustomPrompt="1"/>
          </p:nvPr>
        </p:nvSpPr>
        <p:spPr>
          <a:xfrm>
            <a:off x="919566" y="2766447"/>
            <a:ext cx="5100234" cy="3410516"/>
          </a:xfrm>
        </p:spPr>
        <p:txBody>
          <a:bodyPr>
            <a:normAutofit/>
          </a:bodyPr>
          <a:lstStyle>
            <a:lvl1pPr>
              <a:defRPr sz="2100"/>
            </a:lvl1pPr>
            <a:lvl2pPr>
              <a:defRPr sz="2100"/>
            </a:lvl2pPr>
            <a:lvl3pPr>
              <a:defRPr sz="2100"/>
            </a:lvl3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6253566" y="2766447"/>
            <a:ext cx="5100234" cy="3410516"/>
          </a:xfrm>
        </p:spPr>
        <p:txBody>
          <a:bodyPr>
            <a:normAutofit/>
          </a:bodyPr>
          <a:lstStyle>
            <a:lvl1pPr>
              <a:defRPr sz="2100"/>
            </a:lvl1pPr>
            <a:lvl2pPr>
              <a:defRPr sz="2100"/>
            </a:lvl2pPr>
            <a:lvl3pPr>
              <a:defRPr sz="2100"/>
            </a:lvl3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November 15, 2024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Inauguration Ceremony of DUROCERN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713598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November 15, 2024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Inauguration Ceremony of DUROCERN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/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696000" y="465591"/>
            <a:ext cx="10800000" cy="1116849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17" name="Espace réservé pour une image  8"/>
          <p:cNvSpPr>
            <a:spLocks noGrp="1"/>
          </p:cNvSpPr>
          <p:nvPr>
            <p:ph type="pic" sz="quarter" idx="13"/>
          </p:nvPr>
        </p:nvSpPr>
        <p:spPr>
          <a:xfrm>
            <a:off x="0" y="2309799"/>
            <a:ext cx="6048000" cy="3279146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fr-FR"/>
              <a:t>Faire glisser l'image vers l'espace réservé ou cliquer sur l'icône pour l'ajouter</a:t>
            </a:r>
          </a:p>
        </p:txBody>
      </p:sp>
      <p:sp>
        <p:nvSpPr>
          <p:cNvPr id="10" name="Espace réservé pour une image  8"/>
          <p:cNvSpPr>
            <a:spLocks noGrp="1"/>
          </p:cNvSpPr>
          <p:nvPr>
            <p:ph type="pic" sz="quarter" idx="14"/>
          </p:nvPr>
        </p:nvSpPr>
        <p:spPr>
          <a:xfrm>
            <a:off x="6144000" y="2309799"/>
            <a:ext cx="6048000" cy="3279146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fr-FR"/>
              <a:t>Faire glisser l'image vers l'espace réservé ou cliquer sur l'icône pour l'ajouter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5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slideLayout" Target="../slideLayouts/slideLayout5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slideLayout" Target="../slideLayouts/slideLayout69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8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slideLayout" Target="../slideLayouts/slideLayout7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slideLayout" Target="../slideLayouts/slideLayout84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2" Type="http://schemas.openxmlformats.org/officeDocument/2006/relationships/slideLayout" Target="../slideLayouts/slideLayout73.xml"/><Relationship Id="rId16" Type="http://schemas.openxmlformats.org/officeDocument/2006/relationships/theme" Target="../theme/theme6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Relationship Id="rId14" Type="http://schemas.openxmlformats.org/officeDocument/2006/relationships/slideLayout" Target="../slideLayouts/slideLayout8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96000" y="465591"/>
            <a:ext cx="10800000" cy="1116849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96000" y="1752451"/>
            <a:ext cx="10800000" cy="440939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9666000" y="6441742"/>
            <a:ext cx="1517702" cy="239688"/>
          </a:xfrm>
          <a:prstGeom prst="rect">
            <a:avLst/>
          </a:prstGeom>
        </p:spPr>
        <p:txBody>
          <a:bodyPr vert="horz" wrap="none" lIns="0" tIns="0" rIns="0" bIns="0" rtlCol="0" anchor="b" anchorCtr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de-CH"/>
              <a:t>November 15, 2024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241360" y="6441742"/>
            <a:ext cx="4117760" cy="23968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i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fr-FR"/>
              <a:t>Inauguration Ceremony of DUROCERN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11295067" y="6441742"/>
            <a:ext cx="200932" cy="239688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490AA3F6-1618-3548-975A-DD1A2939A246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3045600" cy="21600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3052002" y="0"/>
            <a:ext cx="3045600" cy="216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>
                <a:solidFill>
                  <a:sysClr val="windowText" lastClr="000000"/>
                </a:solidFill>
              </a:ln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6104004" y="0"/>
            <a:ext cx="3045600" cy="216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9142399" y="0"/>
            <a:ext cx="3045600" cy="216000"/>
          </a:xfrm>
          <a:prstGeom prst="rect">
            <a:avLst/>
          </a:prstGeom>
          <a:solidFill>
            <a:srgbClr val="62C5D3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6" name="ZoneTexte 15"/>
          <p:cNvSpPr txBox="1"/>
          <p:nvPr userDrawn="1"/>
        </p:nvSpPr>
        <p:spPr>
          <a:xfrm>
            <a:off x="696000" y="6558319"/>
            <a:ext cx="473857" cy="12311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r>
              <a:rPr lang="fr-FR" sz="800" dirty="0"/>
              <a:t>CERN</a:t>
            </a:r>
          </a:p>
        </p:txBody>
      </p:sp>
      <p:cxnSp>
        <p:nvCxnSpPr>
          <p:cNvPr id="17" name="Connecteur droit 12">
            <a:extLst>
              <a:ext uri="{FF2B5EF4-FFF2-40B4-BE49-F238E27FC236}">
                <a16:creationId xmlns:a16="http://schemas.microsoft.com/office/drawing/2014/main" id="{9724AF9B-9D54-7741-8331-AE7DEA507BD1}"/>
              </a:ext>
            </a:extLst>
          </p:cNvPr>
          <p:cNvCxnSpPr>
            <a:cxnSpLocks/>
          </p:cNvCxnSpPr>
          <p:nvPr userDrawn="1"/>
        </p:nvCxnSpPr>
        <p:spPr>
          <a:xfrm flipV="1">
            <a:off x="1094133" y="6558319"/>
            <a:ext cx="0" cy="123111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2">
            <a:extLst>
              <a:ext uri="{FF2B5EF4-FFF2-40B4-BE49-F238E27FC236}">
                <a16:creationId xmlns:a16="http://schemas.microsoft.com/office/drawing/2014/main" id="{4128B1BF-846D-3644-9C11-D98A5A5179EC}"/>
              </a:ext>
            </a:extLst>
          </p:cNvPr>
          <p:cNvCxnSpPr>
            <a:cxnSpLocks/>
          </p:cNvCxnSpPr>
          <p:nvPr userDrawn="1"/>
        </p:nvCxnSpPr>
        <p:spPr>
          <a:xfrm flipV="1">
            <a:off x="11271238" y="6558319"/>
            <a:ext cx="0" cy="123111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6453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715" r:id="rId3"/>
    <p:sldLayoutId id="2147483718" r:id="rId4"/>
    <p:sldLayoutId id="2147483674" r:id="rId5"/>
    <p:sldLayoutId id="2147483781" r:id="rId6"/>
    <p:sldLayoutId id="2147483782" r:id="rId7"/>
    <p:sldLayoutId id="2147483783" r:id="rId8"/>
    <p:sldLayoutId id="2147483670" r:id="rId9"/>
    <p:sldLayoutId id="2147483651" r:id="rId10"/>
    <p:sldLayoutId id="2147483671" r:id="rId11"/>
    <p:sldLayoutId id="2147483763" r:id="rId12"/>
    <p:sldLayoutId id="2147483796" r:id="rId13"/>
    <p:sldLayoutId id="2147483721" r:id="rId14"/>
  </p:sldLayoutIdLst>
  <p:hf hdr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/>
        <a:buNone/>
        <a:defRPr sz="2400" kern="1200">
          <a:solidFill>
            <a:schemeClr val="accent6"/>
          </a:solidFill>
          <a:latin typeface="+mn-lt"/>
          <a:ea typeface="+mn-ea"/>
          <a:cs typeface="+mn-cs"/>
        </a:defRPr>
      </a:lvl1pPr>
      <a:lvl2pPr marL="800100" indent="-3429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2100" kern="1200">
          <a:solidFill>
            <a:schemeClr val="accent6"/>
          </a:solidFill>
          <a:latin typeface="+mn-lt"/>
          <a:ea typeface="+mn-ea"/>
          <a:cs typeface="+mn-cs"/>
        </a:defRPr>
      </a:lvl2pPr>
      <a:lvl3pPr marL="1257300" indent="-3429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accent6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96000" y="465591"/>
            <a:ext cx="10800000" cy="1116849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96000" y="1767565"/>
            <a:ext cx="10800000" cy="440939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9666000" y="6440400"/>
            <a:ext cx="1517702" cy="246511"/>
          </a:xfrm>
          <a:prstGeom prst="rect">
            <a:avLst/>
          </a:prstGeom>
        </p:spPr>
        <p:txBody>
          <a:bodyPr vert="horz" wrap="none" lIns="0" tIns="0" rIns="0" bIns="0" rtlCol="0" anchor="b" anchorCtr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de-CH"/>
              <a:t>November 15, 2024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242000" y="6440400"/>
            <a:ext cx="4114800" cy="246511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i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fr-FR"/>
              <a:t>Inauguration Ceremony of DUROCERN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11296800" y="6440400"/>
            <a:ext cx="215082" cy="246511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490AA3F6-1618-3548-975A-DD1A2939A246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3045600" cy="21600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3045600" y="0"/>
            <a:ext cx="3045600" cy="216000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>
                <a:solidFill>
                  <a:sysClr val="windowText" lastClr="000000"/>
                </a:solidFill>
              </a:ln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6097602" y="0"/>
            <a:ext cx="3045600" cy="216000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9142399" y="0"/>
            <a:ext cx="3045600" cy="216000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4" name="ZoneTexte 15">
            <a:extLst>
              <a:ext uri="{FF2B5EF4-FFF2-40B4-BE49-F238E27FC236}">
                <a16:creationId xmlns:a16="http://schemas.microsoft.com/office/drawing/2014/main" id="{DD78DBB9-3B01-D842-8439-DBF096CF7283}"/>
              </a:ext>
            </a:extLst>
          </p:cNvPr>
          <p:cNvSpPr txBox="1"/>
          <p:nvPr userDrawn="1"/>
        </p:nvSpPr>
        <p:spPr>
          <a:xfrm>
            <a:off x="696000" y="6558319"/>
            <a:ext cx="473857" cy="12311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r>
              <a:rPr lang="fr-FR" sz="800" dirty="0"/>
              <a:t>CERN</a:t>
            </a:r>
          </a:p>
        </p:txBody>
      </p:sp>
      <p:cxnSp>
        <p:nvCxnSpPr>
          <p:cNvPr id="17" name="Connecteur droit 12">
            <a:extLst>
              <a:ext uri="{FF2B5EF4-FFF2-40B4-BE49-F238E27FC236}">
                <a16:creationId xmlns:a16="http://schemas.microsoft.com/office/drawing/2014/main" id="{99BBD5A4-7E5D-9346-BD7B-2829B7FF3682}"/>
              </a:ext>
            </a:extLst>
          </p:cNvPr>
          <p:cNvCxnSpPr>
            <a:cxnSpLocks/>
          </p:cNvCxnSpPr>
          <p:nvPr userDrawn="1"/>
        </p:nvCxnSpPr>
        <p:spPr>
          <a:xfrm flipV="1">
            <a:off x="1094133" y="6558319"/>
            <a:ext cx="0" cy="123111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2">
            <a:extLst>
              <a:ext uri="{FF2B5EF4-FFF2-40B4-BE49-F238E27FC236}">
                <a16:creationId xmlns:a16="http://schemas.microsoft.com/office/drawing/2014/main" id="{B1B3F23D-1F79-434F-819F-04DAA3924950}"/>
              </a:ext>
            </a:extLst>
          </p:cNvPr>
          <p:cNvCxnSpPr>
            <a:cxnSpLocks/>
          </p:cNvCxnSpPr>
          <p:nvPr userDrawn="1"/>
        </p:nvCxnSpPr>
        <p:spPr>
          <a:xfrm flipV="1">
            <a:off x="11271238" y="6558319"/>
            <a:ext cx="0" cy="123111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0118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720" r:id="rId3"/>
    <p:sldLayoutId id="2147483675" r:id="rId4"/>
    <p:sldLayoutId id="2147483719" r:id="rId5"/>
    <p:sldLayoutId id="2147483779" r:id="rId6"/>
    <p:sldLayoutId id="2147483778" r:id="rId7"/>
    <p:sldLayoutId id="2147483780" r:id="rId8"/>
    <p:sldLayoutId id="2147483672" r:id="rId9"/>
    <p:sldLayoutId id="2147483661" r:id="rId10"/>
    <p:sldLayoutId id="2147483673" r:id="rId11"/>
    <p:sldLayoutId id="2147483759" r:id="rId12"/>
    <p:sldLayoutId id="2147483668" r:id="rId13"/>
    <p:sldLayoutId id="2147483652" r:id="rId14"/>
  </p:sldLayoutIdLst>
  <p:hf hdr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/>
        <a:buNone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800100" indent="-3429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2100" kern="1200">
          <a:solidFill>
            <a:schemeClr val="tx2"/>
          </a:solidFill>
          <a:latin typeface="+mn-lt"/>
          <a:ea typeface="+mn-ea"/>
          <a:cs typeface="+mn-cs"/>
        </a:defRPr>
      </a:lvl2pPr>
      <a:lvl3pPr marL="1257300" indent="-3429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pos="438" userDrawn="1">
          <p15:clr>
            <a:srgbClr val="F26B43"/>
          </p15:clr>
        </p15:guide>
        <p15:guide id="5" orient="horz" pos="30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96000" y="465591"/>
            <a:ext cx="10800000" cy="1116849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96000" y="1767565"/>
            <a:ext cx="10800000" cy="440939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9666000" y="6440400"/>
            <a:ext cx="1517702" cy="232864"/>
          </a:xfrm>
          <a:prstGeom prst="rect">
            <a:avLst/>
          </a:prstGeom>
        </p:spPr>
        <p:txBody>
          <a:bodyPr vert="horz" wrap="none" lIns="0" tIns="0" rIns="0" bIns="0" rtlCol="0" anchor="b" anchorCtr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de-CH"/>
              <a:t>November 15, 2024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242000" y="6440400"/>
            <a:ext cx="4114800" cy="23286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i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fr-FR"/>
              <a:t>Inauguration Ceremony of DUROCERN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11296800" y="6440400"/>
            <a:ext cx="155940" cy="232864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490AA3F6-1618-3548-975A-DD1A2939A246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3045600" cy="216000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3045600" y="0"/>
            <a:ext cx="3045600" cy="216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>
                <a:solidFill>
                  <a:sysClr val="windowText" lastClr="000000"/>
                </a:solidFill>
              </a:ln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6097602" y="0"/>
            <a:ext cx="3045600" cy="216000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9142399" y="0"/>
            <a:ext cx="3045600" cy="216000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5" name="ZoneTexte 15">
            <a:extLst>
              <a:ext uri="{FF2B5EF4-FFF2-40B4-BE49-F238E27FC236}">
                <a16:creationId xmlns:a16="http://schemas.microsoft.com/office/drawing/2014/main" id="{079C62F9-24ED-CD48-8055-036B4D11F5A4}"/>
              </a:ext>
            </a:extLst>
          </p:cNvPr>
          <p:cNvSpPr txBox="1"/>
          <p:nvPr userDrawn="1"/>
        </p:nvSpPr>
        <p:spPr>
          <a:xfrm>
            <a:off x="696000" y="6558319"/>
            <a:ext cx="473857" cy="12311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r>
              <a:rPr lang="fr-FR" sz="800" dirty="0"/>
              <a:t>CERN</a:t>
            </a:r>
          </a:p>
        </p:txBody>
      </p:sp>
      <p:cxnSp>
        <p:nvCxnSpPr>
          <p:cNvPr id="17" name="Connecteur droit 12">
            <a:extLst>
              <a:ext uri="{FF2B5EF4-FFF2-40B4-BE49-F238E27FC236}">
                <a16:creationId xmlns:a16="http://schemas.microsoft.com/office/drawing/2014/main" id="{912FCC47-0B49-8E41-B4C0-94C1690E4773}"/>
              </a:ext>
            </a:extLst>
          </p:cNvPr>
          <p:cNvCxnSpPr>
            <a:cxnSpLocks/>
          </p:cNvCxnSpPr>
          <p:nvPr userDrawn="1"/>
        </p:nvCxnSpPr>
        <p:spPr>
          <a:xfrm flipV="1">
            <a:off x="1094133" y="6558319"/>
            <a:ext cx="0" cy="123111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2">
            <a:extLst>
              <a:ext uri="{FF2B5EF4-FFF2-40B4-BE49-F238E27FC236}">
                <a16:creationId xmlns:a16="http://schemas.microsoft.com/office/drawing/2014/main" id="{F8F8397F-520E-414A-A77D-EDE33F3B55F1}"/>
              </a:ext>
            </a:extLst>
          </p:cNvPr>
          <p:cNvCxnSpPr>
            <a:cxnSpLocks/>
          </p:cNvCxnSpPr>
          <p:nvPr userDrawn="1"/>
        </p:nvCxnSpPr>
        <p:spPr>
          <a:xfrm flipV="1">
            <a:off x="11271238" y="6558319"/>
            <a:ext cx="0" cy="123111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7859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8" r:id="rId5"/>
    <p:sldLayoutId id="2147483784" r:id="rId6"/>
    <p:sldLayoutId id="2147483785" r:id="rId7"/>
    <p:sldLayoutId id="2147483786" r:id="rId8"/>
    <p:sldLayoutId id="2147483729" r:id="rId9"/>
    <p:sldLayoutId id="2147483730" r:id="rId10"/>
    <p:sldLayoutId id="2147483731" r:id="rId11"/>
    <p:sldLayoutId id="2147483760" r:id="rId12"/>
    <p:sldLayoutId id="2147483732" r:id="rId13"/>
    <p:sldLayoutId id="2147483733" r:id="rId14"/>
  </p:sldLayoutIdLst>
  <p:hf hdr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/>
        <a:buNone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800100" indent="-3429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2100" kern="1200">
          <a:solidFill>
            <a:schemeClr val="tx2"/>
          </a:solidFill>
          <a:latin typeface="+mn-lt"/>
          <a:ea typeface="+mn-ea"/>
          <a:cs typeface="+mn-cs"/>
        </a:defRPr>
      </a:lvl2pPr>
      <a:lvl3pPr marL="1257300" indent="-3429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pos="438">
          <p15:clr>
            <a:srgbClr val="F26B43"/>
          </p15:clr>
        </p15:guide>
        <p15:guide id="4" pos="7242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96000" y="465591"/>
            <a:ext cx="10800000" cy="1116849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96000" y="1767565"/>
            <a:ext cx="10800000" cy="440939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9666000" y="6440400"/>
            <a:ext cx="1517702" cy="246512"/>
          </a:xfrm>
          <a:prstGeom prst="rect">
            <a:avLst/>
          </a:prstGeom>
        </p:spPr>
        <p:txBody>
          <a:bodyPr vert="horz" wrap="none" lIns="0" tIns="0" rIns="0" bIns="0" rtlCol="0" anchor="b" anchorCtr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de-CH"/>
              <a:t>November 15, 2024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242000" y="6440400"/>
            <a:ext cx="4114800" cy="24651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i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fr-FR"/>
              <a:t>Inauguration Ceremony of DUROCERN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11296800" y="6440400"/>
            <a:ext cx="185920" cy="246512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490AA3F6-1618-3548-975A-DD1A2939A246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3045600" cy="216000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3045600" y="0"/>
            <a:ext cx="3045600" cy="216000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>
                <a:solidFill>
                  <a:sysClr val="windowText" lastClr="000000"/>
                </a:solidFill>
              </a:ln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6097602" y="0"/>
            <a:ext cx="3045600" cy="216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9142399" y="0"/>
            <a:ext cx="3045600" cy="216000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4" name="ZoneTexte 15">
            <a:extLst>
              <a:ext uri="{FF2B5EF4-FFF2-40B4-BE49-F238E27FC236}">
                <a16:creationId xmlns:a16="http://schemas.microsoft.com/office/drawing/2014/main" id="{61AA5364-A8BF-8A4C-BE25-4A9FAAD90CD8}"/>
              </a:ext>
            </a:extLst>
          </p:cNvPr>
          <p:cNvSpPr txBox="1"/>
          <p:nvPr userDrawn="1"/>
        </p:nvSpPr>
        <p:spPr>
          <a:xfrm>
            <a:off x="696000" y="6558319"/>
            <a:ext cx="473857" cy="12311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r>
              <a:rPr lang="fr-FR" sz="800" dirty="0"/>
              <a:t>CERN</a:t>
            </a:r>
          </a:p>
        </p:txBody>
      </p:sp>
      <p:cxnSp>
        <p:nvCxnSpPr>
          <p:cNvPr id="15" name="Connecteur droit 12">
            <a:extLst>
              <a:ext uri="{FF2B5EF4-FFF2-40B4-BE49-F238E27FC236}">
                <a16:creationId xmlns:a16="http://schemas.microsoft.com/office/drawing/2014/main" id="{78471F73-33EC-6A47-9A10-6CDC9C7AF48F}"/>
              </a:ext>
            </a:extLst>
          </p:cNvPr>
          <p:cNvCxnSpPr>
            <a:cxnSpLocks/>
          </p:cNvCxnSpPr>
          <p:nvPr userDrawn="1"/>
        </p:nvCxnSpPr>
        <p:spPr>
          <a:xfrm flipV="1">
            <a:off x="1094133" y="6558319"/>
            <a:ext cx="0" cy="123111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2">
            <a:extLst>
              <a:ext uri="{FF2B5EF4-FFF2-40B4-BE49-F238E27FC236}">
                <a16:creationId xmlns:a16="http://schemas.microsoft.com/office/drawing/2014/main" id="{10DD5E06-1134-3F44-A7C2-1EA71EE24B21}"/>
              </a:ext>
            </a:extLst>
          </p:cNvPr>
          <p:cNvCxnSpPr>
            <a:cxnSpLocks/>
          </p:cNvCxnSpPr>
          <p:nvPr userDrawn="1"/>
        </p:nvCxnSpPr>
        <p:spPr>
          <a:xfrm flipV="1">
            <a:off x="11271238" y="6558319"/>
            <a:ext cx="0" cy="123111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3771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1" r:id="rId5"/>
    <p:sldLayoutId id="2147483787" r:id="rId6"/>
    <p:sldLayoutId id="2147483788" r:id="rId7"/>
    <p:sldLayoutId id="2147483789" r:id="rId8"/>
    <p:sldLayoutId id="2147483742" r:id="rId9"/>
    <p:sldLayoutId id="2147483743" r:id="rId10"/>
    <p:sldLayoutId id="2147483744" r:id="rId11"/>
    <p:sldLayoutId id="2147483761" r:id="rId12"/>
    <p:sldLayoutId id="2147483745" r:id="rId13"/>
    <p:sldLayoutId id="2147483746" r:id="rId14"/>
  </p:sldLayoutIdLst>
  <p:hf hdr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/>
        <a:buNone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800100" indent="-3429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2100" kern="1200">
          <a:solidFill>
            <a:schemeClr val="tx2"/>
          </a:solidFill>
          <a:latin typeface="+mn-lt"/>
          <a:ea typeface="+mn-ea"/>
          <a:cs typeface="+mn-cs"/>
        </a:defRPr>
      </a:lvl2pPr>
      <a:lvl3pPr marL="1257300" indent="-3429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680" userDrawn="1">
          <p15:clr>
            <a:srgbClr val="F26B43"/>
          </p15:clr>
        </p15:guide>
        <p15:guide id="3" pos="438">
          <p15:clr>
            <a:srgbClr val="F26B43"/>
          </p15:clr>
        </p15:guide>
        <p15:guide id="4" pos="7242">
          <p15:clr>
            <a:srgbClr val="F26B43"/>
          </p15:clr>
        </p15:guide>
        <p15:guide id="5" orient="horz" pos="300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96000" y="465591"/>
            <a:ext cx="10800000" cy="1116849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96000" y="1767565"/>
            <a:ext cx="10800000" cy="440939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9666000" y="6440400"/>
            <a:ext cx="1517702" cy="246512"/>
          </a:xfrm>
          <a:prstGeom prst="rect">
            <a:avLst/>
          </a:prstGeom>
        </p:spPr>
        <p:txBody>
          <a:bodyPr vert="horz" wrap="none" lIns="0" tIns="0" rIns="0" bIns="0" rtlCol="0" anchor="b" anchorCtr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de-CH"/>
              <a:t>November 15, 2024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242000" y="6440400"/>
            <a:ext cx="4114800" cy="24651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i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fr-FR"/>
              <a:t>Inauguration Ceremony of DUROCERN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11296800" y="6440400"/>
            <a:ext cx="215082" cy="246512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490AA3F6-1618-3548-975A-DD1A2939A246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3045600" cy="216000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3045600" y="0"/>
            <a:ext cx="3045600" cy="216000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>
                <a:solidFill>
                  <a:sysClr val="windowText" lastClr="000000"/>
                </a:solidFill>
              </a:ln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6097602" y="0"/>
            <a:ext cx="3045600" cy="216000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9142399" y="0"/>
            <a:ext cx="3045600" cy="216000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5" name="ZoneTexte 15">
            <a:extLst>
              <a:ext uri="{FF2B5EF4-FFF2-40B4-BE49-F238E27FC236}">
                <a16:creationId xmlns:a16="http://schemas.microsoft.com/office/drawing/2014/main" id="{84603DAF-5012-AB4F-86D1-1F45BF27A37C}"/>
              </a:ext>
            </a:extLst>
          </p:cNvPr>
          <p:cNvSpPr txBox="1"/>
          <p:nvPr userDrawn="1"/>
        </p:nvSpPr>
        <p:spPr>
          <a:xfrm>
            <a:off x="696000" y="6558319"/>
            <a:ext cx="473857" cy="12311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r>
              <a:rPr lang="fr-FR" sz="800" dirty="0"/>
              <a:t>CERN</a:t>
            </a:r>
          </a:p>
        </p:txBody>
      </p:sp>
      <p:cxnSp>
        <p:nvCxnSpPr>
          <p:cNvPr id="17" name="Connecteur droit 12">
            <a:extLst>
              <a:ext uri="{FF2B5EF4-FFF2-40B4-BE49-F238E27FC236}">
                <a16:creationId xmlns:a16="http://schemas.microsoft.com/office/drawing/2014/main" id="{9285BDF2-1C98-1749-8440-26E71FFDC03F}"/>
              </a:ext>
            </a:extLst>
          </p:cNvPr>
          <p:cNvCxnSpPr>
            <a:cxnSpLocks/>
          </p:cNvCxnSpPr>
          <p:nvPr userDrawn="1"/>
        </p:nvCxnSpPr>
        <p:spPr>
          <a:xfrm flipV="1">
            <a:off x="1094133" y="6558319"/>
            <a:ext cx="0" cy="123111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2">
            <a:extLst>
              <a:ext uri="{FF2B5EF4-FFF2-40B4-BE49-F238E27FC236}">
                <a16:creationId xmlns:a16="http://schemas.microsoft.com/office/drawing/2014/main" id="{EA94AF57-1271-7C49-BCA7-80F03952DFE6}"/>
              </a:ext>
            </a:extLst>
          </p:cNvPr>
          <p:cNvCxnSpPr>
            <a:cxnSpLocks/>
          </p:cNvCxnSpPr>
          <p:nvPr userDrawn="1"/>
        </p:nvCxnSpPr>
        <p:spPr>
          <a:xfrm flipV="1">
            <a:off x="11271238" y="6558319"/>
            <a:ext cx="0" cy="123111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0798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3" r:id="rId5"/>
    <p:sldLayoutId id="2147483790" r:id="rId6"/>
    <p:sldLayoutId id="2147483791" r:id="rId7"/>
    <p:sldLayoutId id="2147483792" r:id="rId8"/>
    <p:sldLayoutId id="2147483754" r:id="rId9"/>
    <p:sldLayoutId id="2147483755" r:id="rId10"/>
    <p:sldLayoutId id="2147483756" r:id="rId11"/>
    <p:sldLayoutId id="2147483762" r:id="rId12"/>
    <p:sldLayoutId id="2147483757" r:id="rId13"/>
    <p:sldLayoutId id="2147483758" r:id="rId14"/>
    <p:sldLayoutId id="2147483800" r:id="rId15"/>
  </p:sldLayoutIdLst>
  <p:hf hdr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/>
        <a:buNone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800100" indent="-3429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2100" kern="1200">
          <a:solidFill>
            <a:schemeClr val="tx2"/>
          </a:solidFill>
          <a:latin typeface="+mn-lt"/>
          <a:ea typeface="+mn-ea"/>
          <a:cs typeface="+mn-cs"/>
        </a:defRPr>
      </a:lvl2pPr>
      <a:lvl3pPr marL="1257300" indent="-3429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pos="438">
          <p15:clr>
            <a:srgbClr val="F26B43"/>
          </p15:clr>
        </p15:guide>
        <p15:guide id="4" pos="7242">
          <p15:clr>
            <a:srgbClr val="F26B43"/>
          </p15:clr>
        </p15:guide>
        <p15:guide id="5" orient="horz" pos="300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97602" y="1172744"/>
            <a:ext cx="10800000" cy="1116849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96000" y="2475285"/>
            <a:ext cx="10800000" cy="36662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9666000" y="6440400"/>
            <a:ext cx="1517702" cy="246512"/>
          </a:xfrm>
          <a:prstGeom prst="rect">
            <a:avLst/>
          </a:prstGeom>
        </p:spPr>
        <p:txBody>
          <a:bodyPr vert="horz" wrap="none" lIns="0" tIns="0" rIns="0" bIns="0" rtlCol="0" anchor="b" anchorCtr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de-CH"/>
              <a:t>November 15, 2024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242000" y="6440400"/>
            <a:ext cx="4114800" cy="24651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i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fr-FR"/>
              <a:t>Inauguration Ceremony of DUROCERN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11296800" y="6440400"/>
            <a:ext cx="224761" cy="246512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490AA3F6-1618-3548-975A-DD1A2939A246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3045600" cy="216000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3045600" y="0"/>
            <a:ext cx="3045600" cy="216000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>
                <a:solidFill>
                  <a:sysClr val="windowText" lastClr="000000"/>
                </a:solidFill>
              </a:ln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6097602" y="0"/>
            <a:ext cx="3045600" cy="216000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9142399" y="0"/>
            <a:ext cx="3045600" cy="216000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7A05266-FCA9-6A4E-94E3-DD6E0BA84503}"/>
              </a:ext>
            </a:extLst>
          </p:cNvPr>
          <p:cNvSpPr/>
          <p:nvPr userDrawn="1"/>
        </p:nvSpPr>
        <p:spPr>
          <a:xfrm>
            <a:off x="0" y="-8125"/>
            <a:ext cx="12192000" cy="109832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ZoneTexte 15">
            <a:extLst>
              <a:ext uri="{FF2B5EF4-FFF2-40B4-BE49-F238E27FC236}">
                <a16:creationId xmlns:a16="http://schemas.microsoft.com/office/drawing/2014/main" id="{C4CBD9AC-A8B6-B649-88C5-1C79578695F9}"/>
              </a:ext>
            </a:extLst>
          </p:cNvPr>
          <p:cNvSpPr txBox="1"/>
          <p:nvPr userDrawn="1"/>
        </p:nvSpPr>
        <p:spPr>
          <a:xfrm>
            <a:off x="696000" y="6558319"/>
            <a:ext cx="473857" cy="12311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r>
              <a:rPr lang="fr-FR" sz="800" dirty="0"/>
              <a:t>CERN</a:t>
            </a:r>
          </a:p>
        </p:txBody>
      </p:sp>
      <p:cxnSp>
        <p:nvCxnSpPr>
          <p:cNvPr id="18" name="Connecteur droit 12">
            <a:extLst>
              <a:ext uri="{FF2B5EF4-FFF2-40B4-BE49-F238E27FC236}">
                <a16:creationId xmlns:a16="http://schemas.microsoft.com/office/drawing/2014/main" id="{BA52F4F5-39AA-DC4F-BE18-40D9CFF777B9}"/>
              </a:ext>
            </a:extLst>
          </p:cNvPr>
          <p:cNvCxnSpPr>
            <a:cxnSpLocks/>
          </p:cNvCxnSpPr>
          <p:nvPr userDrawn="1"/>
        </p:nvCxnSpPr>
        <p:spPr>
          <a:xfrm flipV="1">
            <a:off x="1094133" y="6558319"/>
            <a:ext cx="0" cy="123111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2">
            <a:extLst>
              <a:ext uri="{FF2B5EF4-FFF2-40B4-BE49-F238E27FC236}">
                <a16:creationId xmlns:a16="http://schemas.microsoft.com/office/drawing/2014/main" id="{1A803E3D-E6CC-D042-AA79-21626159DD99}"/>
              </a:ext>
            </a:extLst>
          </p:cNvPr>
          <p:cNvCxnSpPr>
            <a:cxnSpLocks/>
          </p:cNvCxnSpPr>
          <p:nvPr userDrawn="1"/>
        </p:nvCxnSpPr>
        <p:spPr>
          <a:xfrm flipV="1">
            <a:off x="11271238" y="6558319"/>
            <a:ext cx="0" cy="123111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5432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97" r:id="rId3"/>
    <p:sldLayoutId id="2147483767" r:id="rId4"/>
    <p:sldLayoutId id="2147483768" r:id="rId5"/>
    <p:sldLayoutId id="2147483770" r:id="rId6"/>
    <p:sldLayoutId id="2147483777" r:id="rId7"/>
    <p:sldLayoutId id="2147483794" r:id="rId8"/>
    <p:sldLayoutId id="2147483795" r:id="rId9"/>
    <p:sldLayoutId id="2147483771" r:id="rId10"/>
    <p:sldLayoutId id="2147483772" r:id="rId11"/>
    <p:sldLayoutId id="2147483773" r:id="rId12"/>
    <p:sldLayoutId id="2147483774" r:id="rId13"/>
    <p:sldLayoutId id="2147483775" r:id="rId14"/>
    <p:sldLayoutId id="2147483776" r:id="rId15"/>
  </p:sldLayoutIdLst>
  <p:hf hdr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/>
        <a:buNone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800100" indent="-3429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2100" kern="1200">
          <a:solidFill>
            <a:schemeClr val="tx2"/>
          </a:solidFill>
          <a:latin typeface="+mn-lt"/>
          <a:ea typeface="+mn-ea"/>
          <a:cs typeface="+mn-cs"/>
        </a:defRPr>
      </a:lvl2pPr>
      <a:lvl3pPr marL="1257300" indent="-3429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19.emf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emf"/><Relationship Id="rId13" Type="http://schemas.openxmlformats.org/officeDocument/2006/relationships/image" Target="../media/image30.emf"/><Relationship Id="rId3" Type="http://schemas.openxmlformats.org/officeDocument/2006/relationships/chart" Target="../charts/chart1.xml"/><Relationship Id="rId7" Type="http://schemas.openxmlformats.org/officeDocument/2006/relationships/image" Target="../media/image24.emf"/><Relationship Id="rId12" Type="http://schemas.openxmlformats.org/officeDocument/2006/relationships/image" Target="../media/image29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23.emf"/><Relationship Id="rId11" Type="http://schemas.openxmlformats.org/officeDocument/2006/relationships/image" Target="../media/image28.emf"/><Relationship Id="rId5" Type="http://schemas.openxmlformats.org/officeDocument/2006/relationships/image" Target="../media/image22.emf"/><Relationship Id="rId10" Type="http://schemas.openxmlformats.org/officeDocument/2006/relationships/image" Target="../media/image27.emf"/><Relationship Id="rId4" Type="http://schemas.openxmlformats.org/officeDocument/2006/relationships/image" Target="../media/image21.emf"/><Relationship Id="rId9" Type="http://schemas.openxmlformats.org/officeDocument/2006/relationships/image" Target="../media/image26.emf"/><Relationship Id="rId14" Type="http://schemas.openxmlformats.org/officeDocument/2006/relationships/image" Target="../media/image31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19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5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5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5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5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5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5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5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5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54.jpeg"/><Relationship Id="rId5" Type="http://schemas.openxmlformats.org/officeDocument/2006/relationships/image" Target="../media/image53.svg"/><Relationship Id="rId4" Type="http://schemas.openxmlformats.org/officeDocument/2006/relationships/image" Target="../media/image5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53.svg"/><Relationship Id="rId5" Type="http://schemas.openxmlformats.org/officeDocument/2006/relationships/image" Target="../media/image52.png"/><Relationship Id="rId4" Type="http://schemas.openxmlformats.org/officeDocument/2006/relationships/image" Target="../media/image51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5EA5E065-953B-B20E-727B-848B9722C28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8550" y="2024886"/>
            <a:ext cx="3087926" cy="320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0590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EA056A1-B5CC-A446-939C-D2349DF8A32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11667"/>
            <a:ext cx="12192000" cy="6646333"/>
          </a:xfrm>
          <a:prstGeom prst="rect">
            <a:avLst/>
          </a:prstGeom>
        </p:spPr>
      </p:pic>
      <p:sp>
        <p:nvSpPr>
          <p:cNvPr id="12" name="Larme 10"/>
          <p:cNvSpPr/>
          <p:nvPr/>
        </p:nvSpPr>
        <p:spPr>
          <a:xfrm rot="16200000">
            <a:off x="0" y="807570"/>
            <a:ext cx="4411157" cy="4411157"/>
          </a:xfrm>
          <a:prstGeom prst="teardrop">
            <a:avLst/>
          </a:prstGeom>
          <a:solidFill>
            <a:schemeClr val="accent2">
              <a:alpha val="66000"/>
            </a:schemeClr>
          </a:solidFill>
          <a:ln>
            <a:noFill/>
          </a:ln>
          <a:scene3d>
            <a:camera prst="orthographicFront">
              <a:rot lat="0" lon="21299996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Larme 11"/>
          <p:cNvSpPr/>
          <p:nvPr/>
        </p:nvSpPr>
        <p:spPr>
          <a:xfrm rot="16200000">
            <a:off x="0" y="807569"/>
            <a:ext cx="4172378" cy="4172378"/>
          </a:xfrm>
          <a:prstGeom prst="teardrop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ZoneTexte 13"/>
          <p:cNvSpPr txBox="1"/>
          <p:nvPr/>
        </p:nvSpPr>
        <p:spPr>
          <a:xfrm>
            <a:off x="17616" y="2570591"/>
            <a:ext cx="4274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COLLABORATION</a:t>
            </a:r>
            <a:endParaRPr lang="fr-FR" sz="36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47137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502BA0-270B-F148-85ED-6252920054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306" y="465592"/>
            <a:ext cx="11324967" cy="916982"/>
          </a:xfrm>
        </p:spPr>
        <p:txBody>
          <a:bodyPr>
            <a:noAutofit/>
          </a:bodyPr>
          <a:lstStyle/>
          <a:p>
            <a:r>
              <a:rPr lang="en-US" sz="4000" dirty="0"/>
              <a:t>Science for peace</a:t>
            </a:r>
            <a:br>
              <a:rPr lang="en-US" sz="3800" dirty="0"/>
            </a:br>
            <a:r>
              <a:rPr lang="en-US" sz="2600" dirty="0"/>
              <a:t>CERN was founded in 1954 with 12 European Member States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423BC5-E744-C148-9F53-201BAFB93A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November 15, 2024</a:t>
            </a:r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7214C4-C0A6-664F-87EE-70A25DAD07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Inauguration Ceremony of DUROCERN</a:t>
            </a:r>
            <a:endParaRPr lang="fr-FR" dirty="0"/>
          </a:p>
        </p:txBody>
      </p:sp>
      <p:sp>
        <p:nvSpPr>
          <p:cNvPr id="195" name="AutoShape 3">
            <a:extLst>
              <a:ext uri="{FF2B5EF4-FFF2-40B4-BE49-F238E27FC236}">
                <a16:creationId xmlns:a16="http://schemas.microsoft.com/office/drawing/2014/main" id="{893E21E5-BEFD-CC41-A448-CBB5B86E5E14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2478016" y="1603222"/>
            <a:ext cx="6707775" cy="331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1" name="ZoneTexte 15">
            <a:extLst>
              <a:ext uri="{FF2B5EF4-FFF2-40B4-BE49-F238E27FC236}">
                <a16:creationId xmlns:a16="http://schemas.microsoft.com/office/drawing/2014/main" id="{ED63E074-9F71-3744-8F38-9F06BA8B3D9D}"/>
              </a:ext>
            </a:extLst>
          </p:cNvPr>
          <p:cNvSpPr txBox="1"/>
          <p:nvPr/>
        </p:nvSpPr>
        <p:spPr>
          <a:xfrm>
            <a:off x="695317" y="3149062"/>
            <a:ext cx="3452611" cy="103595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b="1" dirty="0"/>
              <a:t>24 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Member States</a:t>
            </a:r>
          </a:p>
          <a:p>
            <a:r>
              <a:rPr lang="en-US" sz="1000" dirty="0"/>
              <a:t>Austria – Belgium – Bulgaria – Czech Republic </a:t>
            </a:r>
            <a:br>
              <a:rPr lang="en-US" sz="1000" dirty="0"/>
            </a:br>
            <a:r>
              <a:rPr lang="en-US" sz="1000" dirty="0"/>
              <a:t>Denmark – Estonia – Finland – France – Germany </a:t>
            </a:r>
          </a:p>
          <a:p>
            <a:r>
              <a:rPr lang="en-US" sz="1000" dirty="0"/>
              <a:t>Greece – Hungary – Israel </a:t>
            </a:r>
            <a:r>
              <a:rPr lang="en-US" sz="1000" dirty="0">
                <a:solidFill>
                  <a:srgbClr val="0055A0"/>
                </a:solidFill>
              </a:rPr>
              <a:t>–</a:t>
            </a:r>
            <a:r>
              <a:rPr lang="en-US" sz="1000" dirty="0"/>
              <a:t> Italy – Netherlands </a:t>
            </a:r>
          </a:p>
          <a:p>
            <a:r>
              <a:rPr lang="en-US" sz="1000" dirty="0"/>
              <a:t>Norway – Poland – Portugal – </a:t>
            </a:r>
            <a:r>
              <a:rPr lang="en-US" sz="1000" b="1" u="sng" dirty="0">
                <a:highlight>
                  <a:srgbClr val="FFFF00"/>
                </a:highlight>
              </a:rPr>
              <a:t>Romania</a:t>
            </a:r>
            <a:r>
              <a:rPr lang="en-US" sz="1000" dirty="0"/>
              <a:t> – Serbia </a:t>
            </a:r>
          </a:p>
          <a:p>
            <a:r>
              <a:rPr lang="en-US" sz="1000" dirty="0"/>
              <a:t>Slovakia – Spain – Sweden – Switzerland – United Kingdom</a:t>
            </a:r>
            <a:endParaRPr lang="en-US" sz="16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12" name="ZoneTexte 15">
            <a:extLst>
              <a:ext uri="{FF2B5EF4-FFF2-40B4-BE49-F238E27FC236}">
                <a16:creationId xmlns:a16="http://schemas.microsoft.com/office/drawing/2014/main" id="{AE67E09A-DB82-F742-9DF1-BA3E62EBE9C1}"/>
              </a:ext>
            </a:extLst>
          </p:cNvPr>
          <p:cNvSpPr txBox="1"/>
          <p:nvPr/>
        </p:nvSpPr>
        <p:spPr>
          <a:xfrm>
            <a:off x="377023" y="4326012"/>
            <a:ext cx="3710481" cy="2376026"/>
          </a:xfrm>
          <a:prstGeom prst="rect">
            <a:avLst/>
          </a:prstGeom>
          <a:noFill/>
        </p:spPr>
        <p:txBody>
          <a:bodyPr wrap="square" lIns="324000" rIns="72000" rtlCol="0">
            <a:noAutofit/>
          </a:bodyPr>
          <a:lstStyle/>
          <a:p>
            <a:pPr marL="450850" indent="-450850"/>
            <a:r>
              <a:rPr lang="fr-FR" sz="1600" b="1" dirty="0">
                <a:solidFill>
                  <a:schemeClr val="accent4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2 </a:t>
            </a:r>
            <a:r>
              <a:rPr lang="fr-FR" sz="1600" dirty="0" err="1">
                <a:solidFill>
                  <a:schemeClr val="accent4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Associate</a:t>
            </a:r>
            <a:r>
              <a:rPr lang="fr-FR" sz="1600" dirty="0">
                <a:solidFill>
                  <a:schemeClr val="accent4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sz="1600" dirty="0" err="1">
                <a:solidFill>
                  <a:schemeClr val="accent4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Member</a:t>
            </a:r>
            <a:r>
              <a:rPr lang="fr-FR" sz="1600" dirty="0">
                <a:solidFill>
                  <a:schemeClr val="accent4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 States </a:t>
            </a:r>
          </a:p>
          <a:p>
            <a:pPr marL="450850" indent="-450850"/>
            <a:r>
              <a:rPr lang="fr-FR" sz="1600" dirty="0">
                <a:solidFill>
                  <a:schemeClr val="accent4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in the </a:t>
            </a:r>
            <a:r>
              <a:rPr lang="fr-FR" sz="1600" dirty="0" err="1">
                <a:solidFill>
                  <a:schemeClr val="accent4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pre</a:t>
            </a:r>
            <a:r>
              <a:rPr lang="fr-FR" sz="1600" dirty="0">
                <a:solidFill>
                  <a:schemeClr val="accent4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-stage to </a:t>
            </a:r>
            <a:r>
              <a:rPr lang="fr-FR" sz="1600" dirty="0" err="1">
                <a:solidFill>
                  <a:schemeClr val="accent4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membership</a:t>
            </a:r>
            <a:endParaRPr lang="fr-FR" sz="1600" dirty="0">
              <a:solidFill>
                <a:schemeClr val="accent4">
                  <a:lumMod val="75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450850" indent="-450850"/>
            <a:r>
              <a:rPr lang="en-US" sz="1000" dirty="0">
                <a:solidFill>
                  <a:schemeClr val="accent4">
                    <a:lumMod val="75000"/>
                  </a:schemeClr>
                </a:solidFill>
              </a:rPr>
              <a:t>Cyprus – Slovenia </a:t>
            </a:r>
          </a:p>
          <a:p>
            <a:pPr marL="450850" indent="-450850"/>
            <a:endParaRPr lang="fr-FR" sz="900" b="1" dirty="0">
              <a:solidFill>
                <a:srgbClr val="6698CB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fr-FR" sz="1600" b="1" dirty="0">
                <a:solidFill>
                  <a:srgbClr val="668BCC"/>
                </a:solidFill>
                <a:latin typeface="Arial" charset="0"/>
                <a:ea typeface="Arial" charset="0"/>
                <a:cs typeface="Arial" charset="0"/>
              </a:rPr>
              <a:t>8</a:t>
            </a:r>
            <a:r>
              <a:rPr lang="fr-FR" sz="1600" dirty="0">
                <a:solidFill>
                  <a:srgbClr val="668BCC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sz="1600" dirty="0" err="1">
                <a:solidFill>
                  <a:srgbClr val="668BCC"/>
                </a:solidFill>
                <a:latin typeface="Arial" charset="0"/>
                <a:ea typeface="Arial" charset="0"/>
                <a:cs typeface="Arial" charset="0"/>
              </a:rPr>
              <a:t>Associate</a:t>
            </a:r>
            <a:r>
              <a:rPr lang="fr-FR" sz="1600" dirty="0">
                <a:solidFill>
                  <a:srgbClr val="668BCC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sz="1600" dirty="0" err="1">
                <a:solidFill>
                  <a:srgbClr val="668BCC"/>
                </a:solidFill>
                <a:latin typeface="Arial" charset="0"/>
                <a:ea typeface="Arial" charset="0"/>
                <a:cs typeface="Arial" charset="0"/>
              </a:rPr>
              <a:t>Member</a:t>
            </a:r>
            <a:r>
              <a:rPr lang="fr-FR" sz="1600" dirty="0">
                <a:solidFill>
                  <a:srgbClr val="668BCC"/>
                </a:solidFill>
                <a:latin typeface="Arial" charset="0"/>
                <a:ea typeface="Arial" charset="0"/>
                <a:cs typeface="Arial" charset="0"/>
              </a:rPr>
              <a:t> States</a:t>
            </a:r>
          </a:p>
          <a:p>
            <a:r>
              <a:rPr lang="en-US" sz="1000" dirty="0">
                <a:solidFill>
                  <a:srgbClr val="668BCC"/>
                </a:solidFill>
              </a:rPr>
              <a:t>Brazil – Croatia – India –  Latvia – Lithuania – Pakistan</a:t>
            </a:r>
            <a:br>
              <a:rPr lang="en-US" sz="1000" dirty="0">
                <a:solidFill>
                  <a:srgbClr val="668BCC"/>
                </a:solidFill>
              </a:rPr>
            </a:br>
            <a:r>
              <a:rPr lang="en-US" sz="1000" dirty="0" err="1">
                <a:solidFill>
                  <a:srgbClr val="668BCC"/>
                </a:solidFill>
              </a:rPr>
              <a:t>Türkiye</a:t>
            </a:r>
            <a:r>
              <a:rPr lang="en-US" sz="1000" dirty="0">
                <a:solidFill>
                  <a:srgbClr val="668BCC"/>
                </a:solidFill>
              </a:rPr>
              <a:t> – Ukraine</a:t>
            </a:r>
          </a:p>
          <a:p>
            <a:endParaRPr lang="en-US" sz="1000" b="1" dirty="0">
              <a:solidFill>
                <a:schemeClr val="tx1">
                  <a:lumMod val="60000"/>
                  <a:lumOff val="4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fr-FR" sz="1600" b="1" dirty="0">
                <a:solidFill>
                  <a:schemeClr val="tx1">
                    <a:lumMod val="60000"/>
                    <a:lumOff val="40000"/>
                  </a:schemeClr>
                </a:solidFill>
                <a:latin typeface="Arial" charset="0"/>
                <a:ea typeface="Arial" charset="0"/>
                <a:cs typeface="Arial" charset="0"/>
              </a:rPr>
              <a:t>6</a:t>
            </a:r>
            <a:r>
              <a:rPr lang="fr-FR" sz="1600" dirty="0">
                <a:solidFill>
                  <a:schemeClr val="tx1">
                    <a:lumMod val="60000"/>
                    <a:lumOff val="4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sz="1600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Arial" charset="0"/>
                <a:ea typeface="Arial" charset="0"/>
                <a:cs typeface="Arial" charset="0"/>
              </a:rPr>
              <a:t>Observers</a:t>
            </a:r>
            <a:endParaRPr lang="fr-FR" sz="1600" dirty="0">
              <a:solidFill>
                <a:schemeClr val="tx1">
                  <a:lumMod val="60000"/>
                  <a:lumOff val="4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en-US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Japan – Russia (suspended) – USA</a:t>
            </a:r>
          </a:p>
          <a:p>
            <a:r>
              <a:rPr lang="en-US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European Union – JINR (suspended) – UNESCO</a:t>
            </a:r>
          </a:p>
          <a:p>
            <a:r>
              <a:rPr lang="en-US" sz="1000" dirty="0">
                <a:solidFill>
                  <a:srgbClr val="A8CEE3"/>
                </a:solidFill>
              </a:rPr>
              <a:t> </a:t>
            </a:r>
          </a:p>
        </p:txBody>
      </p:sp>
      <p:sp>
        <p:nvSpPr>
          <p:cNvPr id="392" name="Rectangle 391">
            <a:extLst>
              <a:ext uri="{FF2B5EF4-FFF2-40B4-BE49-F238E27FC236}">
                <a16:creationId xmlns:a16="http://schemas.microsoft.com/office/drawing/2014/main" id="{B1CFD215-7D6F-B748-9D72-E6BE6E6B67D3}"/>
              </a:ext>
            </a:extLst>
          </p:cNvPr>
          <p:cNvSpPr/>
          <p:nvPr/>
        </p:nvSpPr>
        <p:spPr>
          <a:xfrm>
            <a:off x="9093212" y="2509914"/>
            <a:ext cx="3105342" cy="10460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3" name="ZoneTexte 2">
            <a:extLst>
              <a:ext uri="{FF2B5EF4-FFF2-40B4-BE49-F238E27FC236}">
                <a16:creationId xmlns:a16="http://schemas.microsoft.com/office/drawing/2014/main" id="{550A0A85-68F3-AD4E-BC01-61C37573C952}"/>
              </a:ext>
            </a:extLst>
          </p:cNvPr>
          <p:cNvSpPr txBox="1"/>
          <p:nvPr/>
        </p:nvSpPr>
        <p:spPr>
          <a:xfrm>
            <a:off x="9109466" y="2509982"/>
            <a:ext cx="27447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CERN’s annual budget </a:t>
            </a:r>
            <a:br>
              <a:rPr lang="en-US" sz="15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5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is 1200 MCHF (equivalent </a:t>
            </a:r>
            <a:br>
              <a:rPr lang="en-US" sz="15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5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to a medium-sized European university)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A709612-5C3B-A642-A5D1-6DF331BB23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8354" y="1513146"/>
            <a:ext cx="5613400" cy="35814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97E8936-EC78-E142-B8DB-84FC50F36B5B}"/>
              </a:ext>
            </a:extLst>
          </p:cNvPr>
          <p:cNvSpPr txBox="1"/>
          <p:nvPr/>
        </p:nvSpPr>
        <p:spPr>
          <a:xfrm>
            <a:off x="4771009" y="5077238"/>
            <a:ext cx="6811391" cy="1641892"/>
          </a:xfrm>
          <a:prstGeom prst="rect">
            <a:avLst/>
          </a:prstGeom>
          <a:noFill/>
        </p:spPr>
        <p:txBody>
          <a:bodyPr wrap="none" rtlCol="0" anchor="t" anchorCtr="0">
            <a:noAutofit/>
          </a:bodyPr>
          <a:lstStyle/>
          <a:p>
            <a:r>
              <a:rPr lang="en-US" sz="16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Around 50 Cooperation Agreements </a:t>
            </a:r>
            <a:br>
              <a:rPr lang="en-US" sz="1600" dirty="0">
                <a:solidFill>
                  <a:schemeClr val="tx2">
                    <a:lumMod val="75000"/>
                    <a:lumOff val="25000"/>
                  </a:schemeClr>
                </a:solidFill>
              </a:rPr>
            </a:br>
            <a:r>
              <a:rPr lang="en-US" sz="16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with non-Member States and Territories</a:t>
            </a:r>
          </a:p>
          <a:p>
            <a:r>
              <a:rPr lang="en-US" sz="10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Albania – Algeria – Argentina – Armenia – Australia – Azerbaijan – Bangladesh – Bolivia – Bosnia and Herzegovina </a:t>
            </a:r>
          </a:p>
          <a:p>
            <a:r>
              <a:rPr lang="en-US" sz="10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Canada – Chile – Colombia – Costa Rica – Ecuador – Egypt – Georgia – Honduras – Iceland – Iran – Jordan </a:t>
            </a:r>
          </a:p>
          <a:p>
            <a:r>
              <a:rPr lang="en-US" sz="10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Kazakhstan – Lebanon – Malta – Mexico – Mongolia – Montenegro – Morocco – Nepal – New Zealand </a:t>
            </a:r>
          </a:p>
          <a:p>
            <a:r>
              <a:rPr lang="en-US" sz="10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North Macedonia – Palestine – Paraguay – People's Republic of China – Peru – Philippines – Qatar – Republic of Korea </a:t>
            </a:r>
          </a:p>
          <a:p>
            <a:r>
              <a:rPr lang="en-US" sz="10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Saudi Arabia – Sri Lanka – South Africa – Thailand – Tunisia – United Arab Emirates – Vietnam</a:t>
            </a:r>
            <a:endParaRPr lang="fr-FR" dirty="0">
              <a:solidFill>
                <a:schemeClr val="tx2">
                  <a:lumMod val="75000"/>
                  <a:lumOff val="2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0C06552-31A6-1D48-90FC-1FB1782C8938}"/>
              </a:ext>
            </a:extLst>
          </p:cNvPr>
          <p:cNvGrpSpPr/>
          <p:nvPr/>
        </p:nvGrpSpPr>
        <p:grpSpPr>
          <a:xfrm>
            <a:off x="9109465" y="3645907"/>
            <a:ext cx="3321496" cy="1542503"/>
            <a:chOff x="9915059" y="2650253"/>
            <a:chExt cx="3178132" cy="162446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DBB4649-FC5A-7FF4-139B-E8B969B35F52}"/>
                </a:ext>
              </a:extLst>
            </p:cNvPr>
            <p:cNvSpPr/>
            <p:nvPr/>
          </p:nvSpPr>
          <p:spPr>
            <a:xfrm>
              <a:off x="9915059" y="2650253"/>
              <a:ext cx="2956161" cy="162446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ZoneTexte 2">
              <a:extLst>
                <a:ext uri="{FF2B5EF4-FFF2-40B4-BE49-F238E27FC236}">
                  <a16:creationId xmlns:a16="http://schemas.microsoft.com/office/drawing/2014/main" id="{672D1F6B-34A3-65DA-25B7-5CE42F52FF2E}"/>
                </a:ext>
              </a:extLst>
            </p:cNvPr>
            <p:cNvSpPr txBox="1"/>
            <p:nvPr/>
          </p:nvSpPr>
          <p:spPr>
            <a:xfrm>
              <a:off x="9954637" y="2723467"/>
              <a:ext cx="3138554" cy="13127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>
                <a:lnSpc>
                  <a:spcPct val="80000"/>
                </a:lnSpc>
                <a:spcBef>
                  <a:spcPct val="20000"/>
                </a:spcBef>
                <a:buSzPct val="65000"/>
                <a:defRPr/>
              </a:pPr>
              <a:r>
                <a:rPr lang="en-US" sz="1500" dirty="0">
                  <a:solidFill>
                    <a:schemeClr val="bg1"/>
                  </a:solidFill>
                  <a:effectLst>
                    <a:outerShdw sx="1000" sy="1000" algn="ctr" rotWithShape="0">
                      <a:schemeClr val="tx1"/>
                    </a:outerShdw>
                  </a:effectLst>
                </a:rPr>
                <a:t>As of </a:t>
              </a:r>
              <a:r>
                <a:rPr lang="en-US" sz="1500" dirty="0">
                  <a:solidFill>
                    <a:schemeClr val="bg1"/>
                  </a:solidFill>
                </a:rPr>
                <a:t>31 December 2023</a:t>
              </a:r>
              <a:endParaRPr lang="en-US" sz="1500" dirty="0">
                <a:solidFill>
                  <a:schemeClr val="bg1"/>
                </a:solidFill>
                <a:effectLst>
                  <a:outerShdw sx="1000" sy="1000" algn="ctr" rotWithShape="0">
                    <a:schemeClr val="tx1"/>
                  </a:outerShdw>
                </a:effectLst>
              </a:endParaRPr>
            </a:p>
            <a:p>
              <a:pPr marL="171450" indent="-171450">
                <a:lnSpc>
                  <a:spcPct val="80000"/>
                </a:lnSpc>
                <a:spcBef>
                  <a:spcPct val="20000"/>
                </a:spcBef>
                <a:buSzPct val="65000"/>
                <a:defRPr/>
              </a:pPr>
              <a:r>
                <a:rPr lang="en-US" sz="1500" dirty="0">
                  <a:solidFill>
                    <a:schemeClr val="bg1"/>
                  </a:solidFill>
                  <a:effectLst>
                    <a:outerShdw sx="1000" sy="1000" algn="ctr" rotWithShape="0">
                      <a:schemeClr val="tx1"/>
                    </a:outerShdw>
                  </a:effectLst>
                </a:rPr>
                <a:t>Employees:</a:t>
              </a:r>
            </a:p>
            <a:p>
              <a:pPr marL="171450" indent="-171450">
                <a:lnSpc>
                  <a:spcPct val="80000"/>
                </a:lnSpc>
                <a:spcBef>
                  <a:spcPct val="20000"/>
                </a:spcBef>
                <a:buSzPct val="65000"/>
                <a:defRPr/>
              </a:pPr>
              <a:r>
                <a:rPr lang="en-US" sz="1500" b="1" dirty="0">
                  <a:solidFill>
                    <a:schemeClr val="bg1"/>
                  </a:solidFill>
                  <a:effectLst>
                    <a:outerShdw sx="1000" sy="1000" algn="ctr" rotWithShape="0">
                      <a:schemeClr val="tx1"/>
                    </a:outerShdw>
                  </a:effectLst>
                </a:rPr>
                <a:t>2666 </a:t>
              </a:r>
              <a:r>
                <a:rPr lang="en-US" sz="1500" dirty="0">
                  <a:solidFill>
                    <a:schemeClr val="bg1"/>
                  </a:solidFill>
                  <a:effectLst>
                    <a:outerShdw sx="1000" sy="1000" algn="ctr" rotWithShape="0">
                      <a:schemeClr val="tx1"/>
                    </a:outerShdw>
                  </a:effectLst>
                </a:rPr>
                <a:t>staff, </a:t>
              </a:r>
              <a:r>
                <a:rPr lang="en-US" sz="1500" b="1" dirty="0">
                  <a:solidFill>
                    <a:schemeClr val="bg1"/>
                  </a:solidFill>
                  <a:effectLst>
                    <a:outerShdw sx="1000" sy="1000" algn="ctr" rotWithShape="0">
                      <a:schemeClr val="tx1"/>
                    </a:outerShdw>
                  </a:effectLst>
                </a:rPr>
                <a:t>1002</a:t>
              </a:r>
              <a:r>
                <a:rPr lang="en-US" sz="1500" dirty="0">
                  <a:solidFill>
                    <a:schemeClr val="bg1"/>
                  </a:solidFill>
                  <a:effectLst>
                    <a:outerShdw sx="1000" sy="1000" algn="ctr" rotWithShape="0">
                      <a:schemeClr val="tx1"/>
                    </a:outerShdw>
                  </a:effectLst>
                </a:rPr>
                <a:t> </a:t>
              </a:r>
              <a:r>
                <a:rPr lang="en-US" sz="1500" dirty="0">
                  <a:solidFill>
                    <a:schemeClr val="bg1"/>
                  </a:solidFill>
                </a:rPr>
                <a:t>graduates</a:t>
              </a:r>
            </a:p>
            <a:p>
              <a:pPr marL="171450" indent="-171450">
                <a:lnSpc>
                  <a:spcPct val="80000"/>
                </a:lnSpc>
                <a:spcBef>
                  <a:spcPct val="20000"/>
                </a:spcBef>
                <a:buSzPct val="65000"/>
                <a:defRPr/>
              </a:pPr>
              <a:r>
                <a:rPr lang="en-US" sz="1500" dirty="0">
                  <a:solidFill>
                    <a:schemeClr val="bg2"/>
                  </a:solidFill>
                </a:rPr>
                <a:t>Associates:</a:t>
              </a:r>
              <a:r>
                <a:rPr lang="en-US" sz="1500" b="1" dirty="0">
                  <a:solidFill>
                    <a:schemeClr val="bg2"/>
                  </a:solidFill>
                  <a:effectLst>
                    <a:outerShdw sx="1000" sy="1000" algn="ctr" rotWithShape="0">
                      <a:schemeClr val="tx1"/>
                    </a:outerShdw>
                  </a:effectLst>
                </a:rPr>
                <a:t> </a:t>
              </a:r>
            </a:p>
            <a:p>
              <a:pPr marL="171450" indent="-171450">
                <a:lnSpc>
                  <a:spcPct val="80000"/>
                </a:lnSpc>
                <a:spcBef>
                  <a:spcPct val="20000"/>
                </a:spcBef>
                <a:buSzPct val="65000"/>
                <a:defRPr/>
              </a:pPr>
              <a:r>
                <a:rPr lang="en-US" sz="1500" b="1" dirty="0">
                  <a:solidFill>
                    <a:schemeClr val="bg1"/>
                  </a:solidFill>
                  <a:effectLst>
                    <a:outerShdw sx="1000" sy="1000" algn="ctr" rotWithShape="0">
                      <a:schemeClr val="tx1"/>
                    </a:outerShdw>
                  </a:effectLst>
                </a:rPr>
                <a:t>12 370 </a:t>
              </a:r>
              <a:r>
                <a:rPr lang="en-US" sz="1500" dirty="0">
                  <a:solidFill>
                    <a:schemeClr val="bg1"/>
                  </a:solidFill>
                  <a:effectLst>
                    <a:outerShdw sx="1000" sy="1000" algn="ctr" rotWithShape="0">
                      <a:schemeClr val="tx1"/>
                    </a:outerShdw>
                  </a:effectLst>
                </a:rPr>
                <a:t>users, </a:t>
              </a:r>
              <a:r>
                <a:rPr lang="en-US" sz="1500" b="1" dirty="0">
                  <a:solidFill>
                    <a:schemeClr val="bg1"/>
                  </a:solidFill>
                  <a:effectLst>
                    <a:outerShdw sx="1000" sy="1000" algn="ctr" rotWithShape="0">
                      <a:schemeClr val="tx1"/>
                    </a:outerShdw>
                  </a:effectLst>
                </a:rPr>
                <a:t>1513 </a:t>
              </a:r>
              <a:r>
                <a:rPr lang="en-US" sz="1500" dirty="0">
                  <a:solidFill>
                    <a:schemeClr val="bg1"/>
                  </a:solidFill>
                  <a:effectLst>
                    <a:outerShdw sx="1000" sy="1000" algn="ctr" rotWithShape="0">
                      <a:schemeClr val="tx1"/>
                    </a:outerShdw>
                  </a:effectLst>
                </a:rPr>
                <a:t>others</a:t>
              </a:r>
            </a:p>
          </p:txBody>
        </p:sp>
      </p:grp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800711-CA11-BB61-8C8E-EA1648164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A3F6-1618-3548-975A-DD1A2939A246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211668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502BA0-270B-F148-85ED-6252920054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000" y="465592"/>
            <a:ext cx="10800000" cy="682894"/>
          </a:xfrm>
        </p:spPr>
        <p:txBody>
          <a:bodyPr>
            <a:normAutofit/>
          </a:bodyPr>
          <a:lstStyle/>
          <a:p>
            <a:r>
              <a:rPr lang="en-US" sz="4000" dirty="0"/>
              <a:t>A laboratory for people around the world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423BC5-E744-C148-9F53-201BAFB93A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November 15, 2024</a:t>
            </a:r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7214C4-C0A6-664F-87EE-70A25DAD07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Inauguration Ceremony of DUROCERN</a:t>
            </a:r>
            <a:endParaRPr lang="fr-FR" dirty="0"/>
          </a:p>
        </p:txBody>
      </p:sp>
      <p:sp>
        <p:nvSpPr>
          <p:cNvPr id="195" name="AutoShape 3">
            <a:extLst>
              <a:ext uri="{FF2B5EF4-FFF2-40B4-BE49-F238E27FC236}">
                <a16:creationId xmlns:a16="http://schemas.microsoft.com/office/drawing/2014/main" id="{893E21E5-BEFD-CC41-A448-CBB5B86E5E14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2743231" y="1651064"/>
            <a:ext cx="6707775" cy="331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96" name="ZoneTexte 15">
            <a:extLst>
              <a:ext uri="{FF2B5EF4-FFF2-40B4-BE49-F238E27FC236}">
                <a16:creationId xmlns:a16="http://schemas.microsoft.com/office/drawing/2014/main" id="{9FCF8CFA-D161-954A-B280-A5DD293A3A7A}"/>
              </a:ext>
            </a:extLst>
          </p:cNvPr>
          <p:cNvSpPr txBox="1"/>
          <p:nvPr/>
        </p:nvSpPr>
        <p:spPr>
          <a:xfrm>
            <a:off x="695324" y="3512104"/>
            <a:ext cx="3718276" cy="103595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1400" b="1" dirty="0"/>
              <a:t>Member States 7467 </a:t>
            </a:r>
            <a:endParaRPr lang="en-US" sz="1400" dirty="0"/>
          </a:p>
          <a:p>
            <a:r>
              <a:rPr lang="en-GB" sz="9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Austria</a:t>
            </a:r>
            <a:r>
              <a:rPr lang="en-GB" sz="9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86 – </a:t>
            </a:r>
            <a:r>
              <a:rPr lang="en-GB" sz="9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Belgium</a:t>
            </a:r>
            <a:r>
              <a:rPr lang="en-GB" sz="9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129 – </a:t>
            </a:r>
            <a:r>
              <a:rPr lang="en-GB" sz="9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Bulgaria</a:t>
            </a:r>
            <a:r>
              <a:rPr lang="en-GB" sz="9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46 – </a:t>
            </a:r>
            <a:r>
              <a:rPr lang="en-GB" sz="9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Czech Republic </a:t>
            </a:r>
            <a:r>
              <a:rPr lang="en-GB" sz="9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252</a:t>
            </a:r>
          </a:p>
          <a:p>
            <a:r>
              <a:rPr lang="en-GB" sz="9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Denmark</a:t>
            </a:r>
            <a:r>
              <a:rPr lang="en-GB" sz="9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47 – </a:t>
            </a:r>
            <a:r>
              <a:rPr lang="en-GB" sz="900" b="1" kern="100" dirty="0">
                <a:ea typeface="Aptos" panose="020B0004020202020204" pitchFamily="34" charset="0"/>
                <a:cs typeface="Times New Roman" panose="02020603050405020304" pitchFamily="18" charset="0"/>
              </a:rPr>
              <a:t>Estonia</a:t>
            </a:r>
            <a:r>
              <a:rPr lang="en-GB" sz="900" kern="100" dirty="0">
                <a:ea typeface="Aptos" panose="020B0004020202020204" pitchFamily="34" charset="0"/>
                <a:cs typeface="Times New Roman" panose="02020603050405020304" pitchFamily="18" charset="0"/>
              </a:rPr>
              <a:t> 29 – </a:t>
            </a:r>
            <a:r>
              <a:rPr lang="en-GB" sz="9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Finland </a:t>
            </a:r>
            <a:r>
              <a:rPr lang="en-GB" sz="9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88 – </a:t>
            </a:r>
            <a:r>
              <a:rPr lang="en-GB" sz="9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France</a:t>
            </a:r>
            <a:r>
              <a:rPr lang="en-GB" sz="9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842 – </a:t>
            </a:r>
            <a:r>
              <a:rPr lang="en-GB" sz="9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Germany</a:t>
            </a:r>
            <a:r>
              <a:rPr lang="en-GB" sz="9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1296 </a:t>
            </a:r>
          </a:p>
          <a:p>
            <a:r>
              <a:rPr lang="en-GB" sz="9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Greece</a:t>
            </a:r>
            <a:r>
              <a:rPr lang="en-GB" sz="9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112 – </a:t>
            </a:r>
            <a:r>
              <a:rPr lang="en-GB" sz="9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Hungary</a:t>
            </a:r>
            <a:r>
              <a:rPr lang="en-GB" sz="9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80 – </a:t>
            </a:r>
            <a:r>
              <a:rPr lang="en-GB" sz="9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Israel</a:t>
            </a:r>
            <a:r>
              <a:rPr lang="en-GB" sz="9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74 – </a:t>
            </a:r>
            <a:r>
              <a:rPr lang="en-GB" sz="9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Italy</a:t>
            </a:r>
            <a:r>
              <a:rPr lang="en-GB" sz="9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1609 – </a:t>
            </a:r>
            <a:r>
              <a:rPr lang="en-GB" sz="9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Netherlands</a:t>
            </a:r>
            <a:r>
              <a:rPr lang="en-GB" sz="9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167 </a:t>
            </a:r>
            <a:r>
              <a:rPr lang="en-GB" sz="9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Norway</a:t>
            </a:r>
            <a:r>
              <a:rPr lang="en-GB" sz="9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77 – </a:t>
            </a:r>
            <a:r>
              <a:rPr lang="en-GB" sz="9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Poland </a:t>
            </a:r>
            <a:r>
              <a:rPr lang="en-GB" sz="9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322 – </a:t>
            </a:r>
            <a:r>
              <a:rPr lang="en-GB" sz="9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Portugal</a:t>
            </a:r>
            <a:r>
              <a:rPr lang="en-GB" sz="9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105 – </a:t>
            </a:r>
            <a:r>
              <a:rPr lang="en-GB" sz="900" b="1" u="sng" kern="100" dirty="0">
                <a:effectLst/>
                <a:highlight>
                  <a:srgbClr val="FFFF00"/>
                </a:highlight>
                <a:ea typeface="Aptos" panose="020B0004020202020204" pitchFamily="34" charset="0"/>
                <a:cs typeface="Times New Roman" panose="02020603050405020304" pitchFamily="18" charset="0"/>
              </a:rPr>
              <a:t>Romania 113</a:t>
            </a:r>
            <a:r>
              <a:rPr lang="en-GB" sz="900" b="1" u="sng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</a:p>
          <a:p>
            <a:r>
              <a:rPr lang="en-GB" sz="9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Serbia</a:t>
            </a:r>
            <a:r>
              <a:rPr lang="en-GB" sz="9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38 – </a:t>
            </a:r>
            <a:r>
              <a:rPr lang="en-GB" sz="9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Slovakia</a:t>
            </a:r>
            <a:r>
              <a:rPr lang="en-GB" sz="9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67 – </a:t>
            </a:r>
            <a:r>
              <a:rPr lang="en-GB" sz="9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Spain</a:t>
            </a:r>
            <a:r>
              <a:rPr lang="en-GB" sz="9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413 – </a:t>
            </a:r>
            <a:r>
              <a:rPr lang="en-GB" sz="9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Sweden</a:t>
            </a:r>
            <a:r>
              <a:rPr lang="en-GB" sz="9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106 </a:t>
            </a:r>
          </a:p>
          <a:p>
            <a:r>
              <a:rPr lang="en-GB" sz="9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Switzerland</a:t>
            </a:r>
            <a:r>
              <a:rPr lang="en-GB" sz="9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419 – </a:t>
            </a:r>
            <a:r>
              <a:rPr lang="en-GB" sz="9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United Kingdom </a:t>
            </a:r>
            <a:r>
              <a:rPr lang="en-GB" sz="9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950 </a:t>
            </a:r>
            <a:endParaRPr lang="en-CH" sz="900" kern="1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97" name="ZoneTexte 15">
            <a:extLst>
              <a:ext uri="{FF2B5EF4-FFF2-40B4-BE49-F238E27FC236}">
                <a16:creationId xmlns:a16="http://schemas.microsoft.com/office/drawing/2014/main" id="{DE09DFFE-3CD1-614D-A05A-7F9E823B5F03}"/>
              </a:ext>
            </a:extLst>
          </p:cNvPr>
          <p:cNvSpPr txBox="1"/>
          <p:nvPr/>
        </p:nvSpPr>
        <p:spPr>
          <a:xfrm>
            <a:off x="368049" y="4662299"/>
            <a:ext cx="4490390" cy="1828713"/>
          </a:xfrm>
          <a:prstGeom prst="rect">
            <a:avLst/>
          </a:prstGeom>
          <a:noFill/>
          <a:ln>
            <a:noFill/>
          </a:ln>
        </p:spPr>
        <p:txBody>
          <a:bodyPr wrap="square" lIns="324000" rIns="72000" rtlCol="0">
            <a:noAutofit/>
          </a:bodyPr>
          <a:lstStyle/>
          <a:p>
            <a:pPr marL="450850" indent="-450850"/>
            <a:r>
              <a:rPr lang="fr-FR" sz="1400" dirty="0" err="1">
                <a:solidFill>
                  <a:schemeClr val="accent4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Associate</a:t>
            </a:r>
            <a:r>
              <a:rPr lang="fr-FR" sz="1400" dirty="0">
                <a:solidFill>
                  <a:schemeClr val="accent4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sz="1400" dirty="0" err="1">
                <a:solidFill>
                  <a:schemeClr val="accent4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Member</a:t>
            </a:r>
            <a:r>
              <a:rPr lang="fr-FR" sz="1400" dirty="0">
                <a:solidFill>
                  <a:schemeClr val="accent4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 States</a:t>
            </a:r>
          </a:p>
          <a:p>
            <a:pPr marL="450850" indent="-450850"/>
            <a:r>
              <a:rPr lang="fr-FR" sz="1400" dirty="0">
                <a:solidFill>
                  <a:schemeClr val="accent4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in the </a:t>
            </a:r>
            <a:r>
              <a:rPr lang="fr-FR" sz="1400" dirty="0" err="1">
                <a:solidFill>
                  <a:schemeClr val="accent4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pre</a:t>
            </a:r>
            <a:r>
              <a:rPr lang="fr-FR" sz="1400" dirty="0">
                <a:solidFill>
                  <a:schemeClr val="accent4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-stage to </a:t>
            </a:r>
            <a:r>
              <a:rPr lang="fr-FR" sz="1400" dirty="0" err="1">
                <a:solidFill>
                  <a:schemeClr val="accent4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membership</a:t>
            </a:r>
            <a:r>
              <a:rPr lang="fr-FR" sz="1400" dirty="0">
                <a:solidFill>
                  <a:schemeClr val="accent4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sz="1400" b="1" dirty="0">
                <a:solidFill>
                  <a:schemeClr val="accent4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40</a:t>
            </a:r>
            <a:r>
              <a:rPr lang="fr-FR" sz="1400" dirty="0">
                <a:solidFill>
                  <a:schemeClr val="accent4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</a:p>
          <a:p>
            <a:r>
              <a:rPr lang="en-US" sz="900" b="1" dirty="0">
                <a:solidFill>
                  <a:schemeClr val="accent4">
                    <a:lumMod val="75000"/>
                  </a:schemeClr>
                </a:solidFill>
              </a:rPr>
              <a:t>Cyprus</a:t>
            </a:r>
            <a:r>
              <a:rPr lang="en-US" sz="900" dirty="0">
                <a:solidFill>
                  <a:schemeClr val="accent4">
                    <a:lumMod val="75000"/>
                  </a:schemeClr>
                </a:solidFill>
              </a:rPr>
              <a:t> 14 – </a:t>
            </a:r>
            <a:r>
              <a:rPr lang="en-US" sz="900" b="1" dirty="0">
                <a:solidFill>
                  <a:schemeClr val="accent4">
                    <a:lumMod val="75000"/>
                  </a:schemeClr>
                </a:solidFill>
              </a:rPr>
              <a:t>Slovenia </a:t>
            </a:r>
            <a:r>
              <a:rPr lang="en-US" sz="900" dirty="0">
                <a:solidFill>
                  <a:schemeClr val="accent4">
                    <a:lumMod val="75000"/>
                  </a:schemeClr>
                </a:solidFill>
              </a:rPr>
              <a:t>26</a:t>
            </a:r>
          </a:p>
          <a:p>
            <a:pPr marL="450850" indent="-450850"/>
            <a:endParaRPr lang="fr-FR" sz="900" b="1" dirty="0">
              <a:solidFill>
                <a:srgbClr val="6698CB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fr-FR" sz="1400" dirty="0">
                <a:solidFill>
                  <a:srgbClr val="668BCC"/>
                </a:solidFill>
                <a:latin typeface="Arial" charset="0"/>
                <a:ea typeface="Arial" charset="0"/>
                <a:cs typeface="Arial" charset="0"/>
              </a:rPr>
              <a:t>Associate </a:t>
            </a:r>
            <a:r>
              <a:rPr lang="fr-FR" sz="1400" dirty="0" err="1">
                <a:solidFill>
                  <a:srgbClr val="668BCC"/>
                </a:solidFill>
                <a:latin typeface="Arial" charset="0"/>
                <a:ea typeface="Arial" charset="0"/>
                <a:cs typeface="Arial" charset="0"/>
              </a:rPr>
              <a:t>Member</a:t>
            </a:r>
            <a:r>
              <a:rPr lang="fr-FR" sz="1400" dirty="0">
                <a:solidFill>
                  <a:srgbClr val="668BCC"/>
                </a:solidFill>
                <a:latin typeface="Arial" charset="0"/>
                <a:ea typeface="Arial" charset="0"/>
                <a:cs typeface="Arial" charset="0"/>
              </a:rPr>
              <a:t> States </a:t>
            </a:r>
            <a:r>
              <a:rPr lang="fr-FR" sz="1400" b="1" dirty="0">
                <a:solidFill>
                  <a:srgbClr val="668BCC"/>
                </a:solidFill>
                <a:latin typeface="Arial" charset="0"/>
                <a:ea typeface="Arial" charset="0"/>
                <a:cs typeface="Arial" charset="0"/>
              </a:rPr>
              <a:t>541</a:t>
            </a:r>
            <a:endParaRPr lang="fr-FR" sz="1400" dirty="0">
              <a:solidFill>
                <a:srgbClr val="668BCC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en-GB" sz="900" b="1" dirty="0">
                <a:solidFill>
                  <a:srgbClr val="668BCC"/>
                </a:solidFill>
                <a:effectLst/>
                <a:ea typeface="Aptos" panose="020B0004020202020204" pitchFamily="34" charset="0"/>
              </a:rPr>
              <a:t>Brazil</a:t>
            </a:r>
            <a:r>
              <a:rPr lang="en-GB" sz="900" dirty="0">
                <a:solidFill>
                  <a:srgbClr val="668BCC"/>
                </a:solidFill>
                <a:effectLst/>
                <a:ea typeface="Aptos" panose="020B0004020202020204" pitchFamily="34" charset="0"/>
              </a:rPr>
              <a:t> 135 </a:t>
            </a:r>
            <a:r>
              <a:rPr lang="en-US" sz="900" dirty="0">
                <a:solidFill>
                  <a:srgbClr val="668BCC"/>
                </a:solidFill>
              </a:rPr>
              <a:t>– </a:t>
            </a:r>
            <a:r>
              <a:rPr lang="en-GB" sz="900" b="1" dirty="0">
                <a:solidFill>
                  <a:srgbClr val="668BCC"/>
                </a:solidFill>
                <a:effectLst/>
                <a:ea typeface="Aptos" panose="020B0004020202020204" pitchFamily="34" charset="0"/>
              </a:rPr>
              <a:t>Croatia</a:t>
            </a:r>
            <a:r>
              <a:rPr lang="en-GB" sz="900" dirty="0">
                <a:solidFill>
                  <a:srgbClr val="668BCC"/>
                </a:solidFill>
                <a:effectLst/>
                <a:ea typeface="Aptos" panose="020B0004020202020204" pitchFamily="34" charset="0"/>
              </a:rPr>
              <a:t> 37 – </a:t>
            </a:r>
            <a:r>
              <a:rPr lang="en-GB" sz="900" b="1" dirty="0">
                <a:solidFill>
                  <a:srgbClr val="668BCC"/>
                </a:solidFill>
                <a:effectLst/>
                <a:ea typeface="Aptos" panose="020B0004020202020204" pitchFamily="34" charset="0"/>
              </a:rPr>
              <a:t>India </a:t>
            </a:r>
            <a:r>
              <a:rPr lang="en-GB" sz="900" dirty="0">
                <a:solidFill>
                  <a:srgbClr val="668BCC"/>
                </a:solidFill>
                <a:effectLst/>
                <a:ea typeface="Aptos" panose="020B0004020202020204" pitchFamily="34" charset="0"/>
              </a:rPr>
              <a:t>145 – </a:t>
            </a:r>
            <a:r>
              <a:rPr lang="en-GB" sz="900" b="1" dirty="0">
                <a:solidFill>
                  <a:srgbClr val="668BCC"/>
                </a:solidFill>
                <a:effectLst/>
                <a:ea typeface="Aptos" panose="020B0004020202020204" pitchFamily="34" charset="0"/>
              </a:rPr>
              <a:t>Latvia</a:t>
            </a:r>
            <a:r>
              <a:rPr lang="en-GB" sz="900" dirty="0">
                <a:solidFill>
                  <a:srgbClr val="668BCC"/>
                </a:solidFill>
                <a:effectLst/>
                <a:ea typeface="Aptos" panose="020B0004020202020204" pitchFamily="34" charset="0"/>
              </a:rPr>
              <a:t> 21 – </a:t>
            </a:r>
            <a:r>
              <a:rPr lang="en-GB" sz="900" b="1" dirty="0">
                <a:solidFill>
                  <a:srgbClr val="668BCC"/>
                </a:solidFill>
                <a:effectLst/>
                <a:ea typeface="Aptos" panose="020B0004020202020204" pitchFamily="34" charset="0"/>
              </a:rPr>
              <a:t>Lithuania</a:t>
            </a:r>
            <a:r>
              <a:rPr lang="en-GB" sz="900" dirty="0">
                <a:solidFill>
                  <a:srgbClr val="668BCC"/>
                </a:solidFill>
                <a:effectLst/>
                <a:ea typeface="Aptos" panose="020B0004020202020204" pitchFamily="34" charset="0"/>
              </a:rPr>
              <a:t> 17 – </a:t>
            </a:r>
            <a:r>
              <a:rPr lang="en-GB" sz="900" b="1" dirty="0">
                <a:solidFill>
                  <a:srgbClr val="668BCC"/>
                </a:solidFill>
                <a:effectLst/>
                <a:ea typeface="Aptos" panose="020B0004020202020204" pitchFamily="34" charset="0"/>
              </a:rPr>
              <a:t>Pakistan</a:t>
            </a:r>
            <a:r>
              <a:rPr lang="en-GB" sz="900" dirty="0">
                <a:solidFill>
                  <a:srgbClr val="668BCC"/>
                </a:solidFill>
                <a:effectLst/>
                <a:ea typeface="Aptos" panose="020B0004020202020204" pitchFamily="34" charset="0"/>
              </a:rPr>
              <a:t> 30 </a:t>
            </a:r>
            <a:r>
              <a:rPr lang="en-US" sz="900" b="1" dirty="0" err="1">
                <a:solidFill>
                  <a:srgbClr val="668BCC"/>
                </a:solidFill>
              </a:rPr>
              <a:t>Türkiye</a:t>
            </a:r>
            <a:r>
              <a:rPr lang="en-US" sz="900" dirty="0">
                <a:solidFill>
                  <a:srgbClr val="668BCC"/>
                </a:solidFill>
              </a:rPr>
              <a:t> </a:t>
            </a:r>
            <a:r>
              <a:rPr lang="en-GB" sz="900" dirty="0">
                <a:solidFill>
                  <a:srgbClr val="668BCC"/>
                </a:solidFill>
                <a:effectLst/>
                <a:ea typeface="Aptos" panose="020B0004020202020204" pitchFamily="34" charset="0"/>
              </a:rPr>
              <a:t>129 – </a:t>
            </a:r>
            <a:r>
              <a:rPr lang="en-GB" sz="900" b="1" dirty="0">
                <a:solidFill>
                  <a:srgbClr val="668BCC"/>
                </a:solidFill>
                <a:effectLst/>
                <a:ea typeface="Aptos" panose="020B0004020202020204" pitchFamily="34" charset="0"/>
              </a:rPr>
              <a:t>Ukraine</a:t>
            </a:r>
            <a:r>
              <a:rPr lang="en-GB" sz="900" dirty="0">
                <a:solidFill>
                  <a:srgbClr val="668BCC"/>
                </a:solidFill>
                <a:effectLst/>
                <a:ea typeface="Aptos" panose="020B0004020202020204" pitchFamily="34" charset="0"/>
              </a:rPr>
              <a:t> 27</a:t>
            </a:r>
          </a:p>
          <a:p>
            <a:r>
              <a:rPr lang="en-GB" sz="900" dirty="0">
                <a:solidFill>
                  <a:srgbClr val="668BCC"/>
                </a:solidFill>
                <a:effectLst/>
                <a:ea typeface="Aptos" panose="020B0004020202020204" pitchFamily="34" charset="0"/>
              </a:rPr>
              <a:t> </a:t>
            </a:r>
            <a:endParaRPr lang="fr-FR" sz="1400" b="1" dirty="0">
              <a:solidFill>
                <a:srgbClr val="6698CB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fr-FR" sz="1400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Arial" charset="0"/>
                <a:ea typeface="Arial" charset="0"/>
                <a:cs typeface="Arial" charset="0"/>
              </a:rPr>
              <a:t>Observers</a:t>
            </a:r>
            <a:r>
              <a:rPr lang="fr-FR" sz="1400" dirty="0">
                <a:solidFill>
                  <a:schemeClr val="tx1">
                    <a:lumMod val="60000"/>
                    <a:lumOff val="4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400" b="1" dirty="0">
                <a:solidFill>
                  <a:schemeClr val="tx1">
                    <a:lumMod val="60000"/>
                    <a:lumOff val="40000"/>
                  </a:schemeClr>
                </a:solidFill>
                <a:latin typeface="Arial" charset="0"/>
                <a:ea typeface="Arial" charset="0"/>
                <a:cs typeface="Arial" charset="0"/>
              </a:rPr>
              <a:t>3005</a:t>
            </a:r>
            <a:endParaRPr lang="en-US" sz="1400" dirty="0">
              <a:solidFill>
                <a:schemeClr val="tx1">
                  <a:lumMod val="60000"/>
                  <a:lumOff val="40000"/>
                </a:schemeClr>
              </a:solidFill>
            </a:endParaRPr>
          </a:p>
          <a:p>
            <a:r>
              <a:rPr lang="en-US" sz="9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Japan </a:t>
            </a:r>
            <a:r>
              <a:rPr lang="en-US" sz="9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219 – </a:t>
            </a:r>
            <a:r>
              <a:rPr lang="en-US" sz="9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Russia </a:t>
            </a:r>
            <a:r>
              <a:rPr lang="en-US" sz="9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(suspended) 779 – </a:t>
            </a:r>
            <a:r>
              <a:rPr lang="en-US" sz="9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United States of America</a:t>
            </a:r>
            <a:r>
              <a:rPr lang="en-US" sz="9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2007</a:t>
            </a:r>
          </a:p>
        </p:txBody>
      </p:sp>
      <p:sp>
        <p:nvSpPr>
          <p:cNvPr id="898" name="TextBox 897">
            <a:extLst>
              <a:ext uri="{FF2B5EF4-FFF2-40B4-BE49-F238E27FC236}">
                <a16:creationId xmlns:a16="http://schemas.microsoft.com/office/drawing/2014/main" id="{2808FD21-D4AB-F549-9A57-AA123844C767}"/>
              </a:ext>
            </a:extLst>
          </p:cNvPr>
          <p:cNvSpPr txBox="1"/>
          <p:nvPr/>
        </p:nvSpPr>
        <p:spPr>
          <a:xfrm>
            <a:off x="967215" y="1177032"/>
            <a:ext cx="111247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Distribution of all CERN Users by the country of their home institutes as of 31 December 2023</a:t>
            </a:r>
          </a:p>
        </p:txBody>
      </p:sp>
      <p:sp>
        <p:nvSpPr>
          <p:cNvPr id="400" name="ZoneTexte 9">
            <a:extLst>
              <a:ext uri="{FF2B5EF4-FFF2-40B4-BE49-F238E27FC236}">
                <a16:creationId xmlns:a16="http://schemas.microsoft.com/office/drawing/2014/main" id="{0597B97A-0B05-5A47-9570-9CB78847FC96}"/>
              </a:ext>
            </a:extLst>
          </p:cNvPr>
          <p:cNvSpPr txBox="1"/>
          <p:nvPr/>
        </p:nvSpPr>
        <p:spPr bwMode="auto">
          <a:xfrm>
            <a:off x="695325" y="2252689"/>
            <a:ext cx="2716090" cy="1035903"/>
          </a:xfrm>
          <a:prstGeom prst="rect">
            <a:avLst/>
          </a:prstGeom>
          <a:solidFill>
            <a:schemeClr val="accent2"/>
          </a:solidFill>
        </p:spPr>
        <p:txBody>
          <a:bodyPr wrap="none" anchor="ctr" anchorCtr="0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fr-CH" sz="1400" dirty="0" err="1">
                <a:solidFill>
                  <a:schemeClr val="bg1"/>
                </a:solidFill>
              </a:rPr>
              <a:t>Geographical</a:t>
            </a:r>
            <a:r>
              <a:rPr lang="fr-CH" sz="1400" dirty="0">
                <a:solidFill>
                  <a:schemeClr val="bg1"/>
                </a:solidFill>
              </a:rPr>
              <a:t> &amp; cultural </a:t>
            </a:r>
            <a:r>
              <a:rPr lang="fr-CH" sz="1400" dirty="0" err="1">
                <a:solidFill>
                  <a:schemeClr val="bg1"/>
                </a:solidFill>
              </a:rPr>
              <a:t>diversity</a:t>
            </a:r>
            <a:endParaRPr lang="fr-CH" sz="1400" dirty="0">
              <a:solidFill>
                <a:schemeClr val="bg1"/>
              </a:solidFill>
            </a:endParaRPr>
          </a:p>
          <a:p>
            <a:pPr algn="ctr"/>
            <a:r>
              <a:rPr lang="fr-CH" sz="1400" dirty="0" err="1">
                <a:solidFill>
                  <a:schemeClr val="bg1"/>
                </a:solidFill>
              </a:rPr>
              <a:t>Users</a:t>
            </a:r>
            <a:r>
              <a:rPr lang="fr-CH" sz="1400" b="1" dirty="0">
                <a:solidFill>
                  <a:schemeClr val="bg1"/>
                </a:solidFill>
              </a:rPr>
              <a:t> </a:t>
            </a:r>
            <a:r>
              <a:rPr lang="fr-CH" sz="1400" dirty="0">
                <a:solidFill>
                  <a:schemeClr val="bg1"/>
                </a:solidFill>
              </a:rPr>
              <a:t>of </a:t>
            </a:r>
            <a:r>
              <a:rPr lang="fr-CH" sz="1400" b="1" dirty="0">
                <a:solidFill>
                  <a:schemeClr val="bg1"/>
                </a:solidFill>
              </a:rPr>
              <a:t>110</a:t>
            </a:r>
            <a:r>
              <a:rPr lang="fr-CH" sz="1400" dirty="0">
                <a:solidFill>
                  <a:schemeClr val="bg1"/>
                </a:solidFill>
              </a:rPr>
              <a:t> </a:t>
            </a:r>
            <a:r>
              <a:rPr lang="fr-CH" sz="1400" b="1" dirty="0" err="1">
                <a:solidFill>
                  <a:schemeClr val="bg1"/>
                </a:solidFill>
              </a:rPr>
              <a:t>nationalities</a:t>
            </a:r>
            <a:endParaRPr lang="fr-CH" sz="1400" b="1" dirty="0">
              <a:solidFill>
                <a:schemeClr val="bg1"/>
              </a:solidFill>
            </a:endParaRPr>
          </a:p>
          <a:p>
            <a:pPr algn="ctr"/>
            <a:r>
              <a:rPr lang="en-US" sz="1400" b="1" dirty="0">
                <a:solidFill>
                  <a:schemeClr val="bg1"/>
                </a:solidFill>
                <a:effectLst>
                  <a:outerShdw sx="1000" sy="1000" algn="ctr" rotWithShape="0">
                    <a:schemeClr val="tx1"/>
                  </a:outerShdw>
                </a:effectLst>
              </a:rPr>
              <a:t>23.7 </a:t>
            </a:r>
            <a:r>
              <a:rPr lang="fr-CH" sz="1400" b="1" dirty="0">
                <a:solidFill>
                  <a:schemeClr val="bg1"/>
                </a:solidFill>
              </a:rPr>
              <a:t>% </a:t>
            </a:r>
            <a:r>
              <a:rPr lang="fr-CH" sz="1400" b="1" dirty="0" err="1">
                <a:solidFill>
                  <a:schemeClr val="bg1"/>
                </a:solidFill>
              </a:rPr>
              <a:t>women</a:t>
            </a:r>
            <a:endParaRPr lang="fr-CH" sz="1400" dirty="0">
              <a:solidFill>
                <a:schemeClr val="bg1"/>
              </a:solidFill>
            </a:endParaRPr>
          </a:p>
        </p:txBody>
      </p:sp>
      <p:grpSp>
        <p:nvGrpSpPr>
          <p:cNvPr id="901" name="Group 900">
            <a:extLst>
              <a:ext uri="{FF2B5EF4-FFF2-40B4-BE49-F238E27FC236}">
                <a16:creationId xmlns:a16="http://schemas.microsoft.com/office/drawing/2014/main" id="{D0BD652F-5CF1-1842-A97F-108B17992596}"/>
              </a:ext>
            </a:extLst>
          </p:cNvPr>
          <p:cNvGrpSpPr/>
          <p:nvPr/>
        </p:nvGrpSpPr>
        <p:grpSpPr>
          <a:xfrm>
            <a:off x="905973" y="1917679"/>
            <a:ext cx="2142382" cy="306464"/>
            <a:chOff x="905973" y="1917679"/>
            <a:chExt cx="2142382" cy="306464"/>
          </a:xfrm>
        </p:grpSpPr>
        <p:pic>
          <p:nvPicPr>
            <p:cNvPr id="401" name="Picture 400">
              <a:extLst>
                <a:ext uri="{FF2B5EF4-FFF2-40B4-BE49-F238E27FC236}">
                  <a16:creationId xmlns:a16="http://schemas.microsoft.com/office/drawing/2014/main" id="{B2EF796C-66BC-1846-AC2A-3FDD8307845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5973" y="1917679"/>
              <a:ext cx="1050150" cy="306464"/>
            </a:xfrm>
            <a:prstGeom prst="rect">
              <a:avLst/>
            </a:prstGeom>
          </p:spPr>
        </p:pic>
        <p:pic>
          <p:nvPicPr>
            <p:cNvPr id="402" name="Picture 401">
              <a:extLst>
                <a:ext uri="{FF2B5EF4-FFF2-40B4-BE49-F238E27FC236}">
                  <a16:creationId xmlns:a16="http://schemas.microsoft.com/office/drawing/2014/main" id="{5270F467-8D62-CE44-ACED-53D942C2B0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98205" y="1917679"/>
              <a:ext cx="1050150" cy="306464"/>
            </a:xfrm>
            <a:prstGeom prst="rect">
              <a:avLst/>
            </a:prstGeom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16780E5E-4BEA-D043-8F44-8F3D3C1EDE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2161" y="1721404"/>
            <a:ext cx="5613400" cy="35814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332E08AD-3D32-6042-831C-F1E8530A84F5}"/>
              </a:ext>
            </a:extLst>
          </p:cNvPr>
          <p:cNvSpPr txBox="1"/>
          <p:nvPr/>
        </p:nvSpPr>
        <p:spPr>
          <a:xfrm>
            <a:off x="5348515" y="5321258"/>
            <a:ext cx="6325820" cy="1663038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r>
              <a:rPr lang="en-US" sz="14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Non-Member States and Territories </a:t>
            </a:r>
            <a:r>
              <a:rPr lang="en-GB" sz="1400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  <a:ea typeface="Aptos" panose="020B0004020202020204" pitchFamily="34" charset="0"/>
              </a:rPr>
              <a:t>1317</a:t>
            </a:r>
            <a:r>
              <a:rPr lang="en-CH" sz="1400" dirty="0">
                <a:effectLst/>
              </a:rPr>
              <a:t> </a:t>
            </a:r>
          </a:p>
          <a:p>
            <a:r>
              <a:rPr lang="en-GB" sz="900" b="1" kern="100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Algeria</a:t>
            </a:r>
            <a:r>
              <a:rPr lang="en-GB" sz="900" kern="100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2 – </a:t>
            </a:r>
            <a:r>
              <a:rPr lang="en-GB" sz="900" b="1" kern="100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Argentina</a:t>
            </a:r>
            <a:r>
              <a:rPr lang="en-GB" sz="900" kern="100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16 – </a:t>
            </a:r>
            <a:r>
              <a:rPr lang="en-GB" sz="900" b="1" kern="100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Armenia</a:t>
            </a:r>
            <a:r>
              <a:rPr lang="en-GB" sz="900" kern="100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16 – </a:t>
            </a:r>
            <a:r>
              <a:rPr lang="en-GB" sz="900" b="1" kern="100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Australia</a:t>
            </a:r>
            <a:r>
              <a:rPr lang="en-GB" sz="900" kern="100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26 – </a:t>
            </a:r>
            <a:r>
              <a:rPr lang="en-GB" sz="900" b="1" kern="100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Azerbaijan</a:t>
            </a:r>
            <a:r>
              <a:rPr lang="en-GB" sz="900" kern="100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3 – </a:t>
            </a:r>
            <a:r>
              <a:rPr lang="en-GB" sz="900" b="1" kern="100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Bahrain</a:t>
            </a:r>
            <a:r>
              <a:rPr lang="en-GB" sz="900" kern="100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3 – </a:t>
            </a:r>
            <a:r>
              <a:rPr lang="en-GB" sz="900" b="1" kern="100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Belarus</a:t>
            </a:r>
            <a:r>
              <a:rPr lang="en-GB" sz="900" kern="100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14 – </a:t>
            </a:r>
            <a:r>
              <a:rPr lang="en-GB" sz="900" b="1" kern="100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Canada</a:t>
            </a:r>
            <a:r>
              <a:rPr lang="en-GB" sz="900" kern="100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206 </a:t>
            </a:r>
          </a:p>
          <a:p>
            <a:r>
              <a:rPr lang="en-GB" sz="900" b="1" kern="100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Chile</a:t>
            </a:r>
            <a:r>
              <a:rPr lang="en-GB" sz="900" kern="100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45 – </a:t>
            </a:r>
            <a:r>
              <a:rPr lang="en-GB" sz="900" b="1" kern="100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China</a:t>
            </a:r>
            <a:r>
              <a:rPr lang="en-GB" sz="900" kern="100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414 – </a:t>
            </a:r>
            <a:r>
              <a:rPr lang="en-GB" sz="900" b="1" kern="100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Colombia</a:t>
            </a:r>
            <a:r>
              <a:rPr lang="en-GB" sz="900" kern="100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24 – </a:t>
            </a:r>
            <a:r>
              <a:rPr lang="en-GB" sz="900" b="1" kern="100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Costa Rica </a:t>
            </a:r>
            <a:r>
              <a:rPr lang="en-GB" sz="900" kern="100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3 – </a:t>
            </a:r>
            <a:r>
              <a:rPr lang="en-GB" sz="900" b="1" kern="100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Cuba</a:t>
            </a:r>
            <a:r>
              <a:rPr lang="en-GB" sz="900" kern="100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3 – </a:t>
            </a:r>
            <a:r>
              <a:rPr lang="en-GB" sz="900" b="1" kern="100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Ecuador</a:t>
            </a:r>
            <a:r>
              <a:rPr lang="en-GB" sz="900" kern="100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4 – </a:t>
            </a:r>
            <a:r>
              <a:rPr lang="en-GB" sz="900" b="1" kern="100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Egypt</a:t>
            </a:r>
            <a:r>
              <a:rPr lang="en-GB" sz="900" kern="100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24 – </a:t>
            </a:r>
            <a:r>
              <a:rPr lang="en-GB" sz="900" b="1" kern="100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Georgia</a:t>
            </a:r>
            <a:r>
              <a:rPr lang="en-GB" sz="900" kern="100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34 – </a:t>
            </a:r>
            <a:r>
              <a:rPr lang="en-GB" sz="900" b="1" kern="100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Hong Kong </a:t>
            </a:r>
            <a:r>
              <a:rPr lang="en-GB" sz="900" kern="100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15 </a:t>
            </a:r>
            <a:r>
              <a:rPr lang="en-GB" sz="900" b="1" kern="100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Iceland</a:t>
            </a:r>
            <a:r>
              <a:rPr lang="en-GB" sz="900" kern="100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3 – </a:t>
            </a:r>
            <a:r>
              <a:rPr lang="en-GB" sz="900" b="1" kern="100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Indonesia</a:t>
            </a:r>
            <a:r>
              <a:rPr lang="en-GB" sz="900" kern="100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7 – </a:t>
            </a:r>
            <a:r>
              <a:rPr lang="en-GB" sz="900" b="1" kern="100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Iran</a:t>
            </a:r>
            <a:r>
              <a:rPr lang="en-GB" sz="900" kern="100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14 – </a:t>
            </a:r>
            <a:r>
              <a:rPr lang="en-GB" sz="900" b="1" kern="100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Ireland</a:t>
            </a:r>
            <a:r>
              <a:rPr lang="en-GB" sz="900" kern="100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4 – </a:t>
            </a:r>
            <a:r>
              <a:rPr lang="en-GB" sz="900" b="1" kern="100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Jordan</a:t>
            </a:r>
            <a:r>
              <a:rPr lang="en-GB" sz="900" kern="100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3 – </a:t>
            </a:r>
            <a:r>
              <a:rPr lang="en-GB" sz="900" b="1" kern="100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Kazakhstan</a:t>
            </a:r>
            <a:r>
              <a:rPr lang="en-GB" sz="900" kern="100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3 – </a:t>
            </a:r>
            <a:r>
              <a:rPr lang="en-GB" sz="900" b="1" kern="100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Kuwait</a:t>
            </a:r>
            <a:r>
              <a:rPr lang="en-GB" sz="900" kern="100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2 – </a:t>
            </a:r>
            <a:r>
              <a:rPr lang="en-GB" sz="900" b="1" kern="100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Lebanon</a:t>
            </a:r>
            <a:r>
              <a:rPr lang="en-GB" sz="900" kern="100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7 – </a:t>
            </a:r>
            <a:r>
              <a:rPr lang="en-GB" sz="900" b="1" kern="100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Madagascar</a:t>
            </a:r>
            <a:r>
              <a:rPr lang="en-GB" sz="900" kern="100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1 </a:t>
            </a:r>
          </a:p>
          <a:p>
            <a:r>
              <a:rPr lang="en-GB" sz="900" b="1" kern="100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Malaysia</a:t>
            </a:r>
            <a:r>
              <a:rPr lang="en-GB" sz="900" kern="100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4 – </a:t>
            </a:r>
            <a:r>
              <a:rPr lang="en-GB" sz="900" b="1" kern="100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Malta</a:t>
            </a:r>
            <a:r>
              <a:rPr lang="en-GB" sz="900" kern="100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1 – </a:t>
            </a:r>
            <a:r>
              <a:rPr lang="en-GB" sz="900" b="1" kern="100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Mexico</a:t>
            </a:r>
            <a:r>
              <a:rPr lang="en-GB" sz="900" kern="100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56 – </a:t>
            </a:r>
            <a:r>
              <a:rPr lang="en-GB" sz="900" b="1" kern="100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Montenegro</a:t>
            </a:r>
            <a:r>
              <a:rPr lang="en-GB" sz="900" kern="100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3 – </a:t>
            </a:r>
            <a:r>
              <a:rPr lang="en-GB" sz="900" b="1" kern="100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Morocco</a:t>
            </a:r>
            <a:r>
              <a:rPr lang="en-GB" sz="900" kern="100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18 – </a:t>
            </a:r>
            <a:r>
              <a:rPr lang="en-GB" sz="900" b="1" kern="100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New Zealand </a:t>
            </a:r>
            <a:r>
              <a:rPr lang="en-GB" sz="900" kern="100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2 – </a:t>
            </a:r>
            <a:r>
              <a:rPr lang="en-GB" sz="900" b="1" kern="100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Nigeria</a:t>
            </a:r>
            <a:r>
              <a:rPr lang="en-GB" sz="900" kern="100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2 – </a:t>
            </a:r>
            <a:r>
              <a:rPr lang="en-GB" sz="900" b="1" kern="100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Oman</a:t>
            </a:r>
            <a:r>
              <a:rPr lang="en-GB" sz="900" kern="100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1 </a:t>
            </a:r>
          </a:p>
          <a:p>
            <a:r>
              <a:rPr lang="en-GB" sz="900" b="1" kern="100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Palestine</a:t>
            </a:r>
            <a:r>
              <a:rPr lang="en-GB" sz="900" kern="100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1 – </a:t>
            </a:r>
            <a:r>
              <a:rPr lang="en-GB" sz="900" b="1" kern="100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Peru</a:t>
            </a:r>
            <a:r>
              <a:rPr lang="en-GB" sz="900" kern="100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3 – </a:t>
            </a:r>
            <a:r>
              <a:rPr lang="en-GB" sz="900" b="1" kern="100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Philippines</a:t>
            </a:r>
            <a:r>
              <a:rPr lang="en-GB" sz="900" kern="100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1 – </a:t>
            </a:r>
            <a:r>
              <a:rPr lang="en-GB" sz="900" b="1" kern="100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Republic of Korea </a:t>
            </a:r>
            <a:r>
              <a:rPr lang="en-GB" sz="900" kern="100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168 – </a:t>
            </a:r>
            <a:r>
              <a:rPr lang="en-GB" sz="900" b="1" kern="100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Saudi Arabia </a:t>
            </a:r>
            <a:r>
              <a:rPr lang="en-GB" sz="900" kern="100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6 – </a:t>
            </a:r>
            <a:r>
              <a:rPr lang="en-GB" sz="900" b="1" kern="100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South Africa </a:t>
            </a:r>
            <a:r>
              <a:rPr lang="en-GB" sz="900" kern="100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61 – </a:t>
            </a:r>
            <a:r>
              <a:rPr lang="en-GB" sz="900" b="1" kern="100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Sri Lanka </a:t>
            </a:r>
            <a:r>
              <a:rPr lang="en-GB" sz="900" kern="100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10</a:t>
            </a:r>
          </a:p>
          <a:p>
            <a:r>
              <a:rPr lang="en-GB" sz="900" b="1" kern="100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Taiwan</a:t>
            </a:r>
            <a:r>
              <a:rPr lang="en-GB" sz="900" kern="100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52 – </a:t>
            </a:r>
            <a:r>
              <a:rPr lang="en-GB" sz="900" b="1" kern="100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Thailand</a:t>
            </a:r>
            <a:r>
              <a:rPr lang="en-GB" sz="900" kern="100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17 – </a:t>
            </a:r>
            <a:r>
              <a:rPr lang="en-GB" sz="900" b="1" kern="100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Tunisia</a:t>
            </a:r>
            <a:r>
              <a:rPr lang="en-GB" sz="900" kern="100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4 – </a:t>
            </a:r>
            <a:r>
              <a:rPr lang="en-GB" sz="900" b="1" kern="100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United Arab Emirates </a:t>
            </a:r>
            <a:r>
              <a:rPr lang="en-GB" sz="900" kern="100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10 – </a:t>
            </a:r>
            <a:r>
              <a:rPr lang="en-GB" sz="900" b="1" kern="100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Vietnam</a:t>
            </a:r>
            <a:r>
              <a:rPr lang="en-GB" sz="900" kern="100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1</a:t>
            </a:r>
            <a:endParaRPr lang="en-CH" sz="900" kern="100" dirty="0">
              <a:solidFill>
                <a:schemeClr val="tx2">
                  <a:lumMod val="75000"/>
                  <a:lumOff val="25000"/>
                </a:schemeClr>
              </a:solidFill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C7C2517-2C33-6249-BAE1-79ABAC27CD2E}"/>
              </a:ext>
            </a:extLst>
          </p:cNvPr>
          <p:cNvGrpSpPr/>
          <p:nvPr/>
        </p:nvGrpSpPr>
        <p:grpSpPr>
          <a:xfrm>
            <a:off x="9039927" y="2860376"/>
            <a:ext cx="3278579" cy="1877438"/>
            <a:chOff x="9039927" y="2860376"/>
            <a:chExt cx="3278579" cy="1877438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6CD8427C-7DF1-A74C-A162-22B25E29A533}"/>
                </a:ext>
              </a:extLst>
            </p:cNvPr>
            <p:cNvGrpSpPr/>
            <p:nvPr/>
          </p:nvGrpSpPr>
          <p:grpSpPr>
            <a:xfrm>
              <a:off x="9039927" y="2860376"/>
              <a:ext cx="3278579" cy="1877438"/>
              <a:chOff x="9890652" y="2463049"/>
              <a:chExt cx="2114434" cy="1292227"/>
            </a:xfrm>
          </p:grpSpPr>
          <p:sp>
            <p:nvSpPr>
              <p:cNvPr id="33" name="Google Shape;437;p44">
                <a:extLst>
                  <a:ext uri="{FF2B5EF4-FFF2-40B4-BE49-F238E27FC236}">
                    <a16:creationId xmlns:a16="http://schemas.microsoft.com/office/drawing/2014/main" id="{429D81C2-C2B1-6A4A-BB65-EB21D7492ADF}"/>
                  </a:ext>
                </a:extLst>
              </p:cNvPr>
              <p:cNvSpPr/>
              <p:nvPr/>
            </p:nvSpPr>
            <p:spPr>
              <a:xfrm rot="5400000">
                <a:off x="10260960" y="2092741"/>
                <a:ext cx="1292227" cy="2032844"/>
              </a:xfrm>
              <a:prstGeom prst="flowChartOffpageConnector">
                <a:avLst/>
              </a:pr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solidFill>
                    <a:srgbClr val="E15E32"/>
                  </a:solidFill>
                </a:endParaRPr>
              </a:p>
            </p:txBody>
          </p:sp>
          <p:sp>
            <p:nvSpPr>
              <p:cNvPr id="34" name="TextBox 6">
                <a:extLst>
                  <a:ext uri="{FF2B5EF4-FFF2-40B4-BE49-F238E27FC236}">
                    <a16:creationId xmlns:a16="http://schemas.microsoft.com/office/drawing/2014/main" id="{C153B64E-BEE5-144A-A429-C76B252B99BF}"/>
                  </a:ext>
                </a:extLst>
              </p:cNvPr>
              <p:cNvSpPr txBox="1"/>
              <p:nvPr/>
            </p:nvSpPr>
            <p:spPr>
              <a:xfrm>
                <a:off x="10180974" y="2463049"/>
                <a:ext cx="1824112" cy="12922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1400" dirty="0">
                  <a:solidFill>
                    <a:schemeClr val="bg2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1400" dirty="0">
                  <a:solidFill>
                    <a:schemeClr val="bg2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 dirty="0">
                    <a:solidFill>
                      <a:schemeClr val="bg2"/>
                    </a:solidFill>
                  </a:rPr>
                  <a:t>Personnel by nationality</a:t>
                </a:r>
                <a:br>
                  <a:rPr lang="en-US" sz="1400" dirty="0">
                    <a:solidFill>
                      <a:schemeClr val="bg2"/>
                    </a:solidFill>
                  </a:rPr>
                </a:br>
                <a:r>
                  <a:rPr lang="en-US" sz="1400" dirty="0">
                    <a:solidFill>
                      <a:schemeClr val="bg2"/>
                    </a:solidFill>
                    <a:effectLst>
                      <a:outerShdw sx="1000" sy="1000" algn="tl" rotWithShape="0">
                        <a:prstClr val="black"/>
                      </a:outerShdw>
                    </a:effectLst>
                  </a:rPr>
                  <a:t>as of 31 December 2023</a:t>
                </a:r>
                <a:endParaRPr lang="en-GB" sz="1400" dirty="0">
                  <a:solidFill>
                    <a:schemeClr val="bg2"/>
                  </a:solidFill>
                  <a:effectLst>
                    <a:outerShdw sx="1000" sy="1000" algn="tl" rotWithShape="0">
                      <a:prstClr val="black"/>
                    </a:outerShdw>
                  </a:effectLst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1200" dirty="0">
                    <a:solidFill>
                      <a:schemeClr val="bg1"/>
                    </a:solidFill>
                  </a:rPr>
                  <a:t>User: </a:t>
                </a:r>
                <a:r>
                  <a:rPr lang="en-US" sz="1200" b="1" dirty="0">
                    <a:solidFill>
                      <a:schemeClr val="bg1"/>
                    </a:solidFill>
                  </a:rPr>
                  <a:t>113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1200" dirty="0">
                    <a:solidFill>
                      <a:schemeClr val="bg1"/>
                    </a:solidFill>
                  </a:rPr>
                  <a:t>Staff: </a:t>
                </a:r>
                <a:r>
                  <a:rPr lang="en-US" sz="1200" b="1" dirty="0">
                    <a:solidFill>
                      <a:schemeClr val="bg1"/>
                    </a:solidFill>
                  </a:rPr>
                  <a:t>26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1200" dirty="0">
                    <a:solidFill>
                      <a:schemeClr val="bg1"/>
                    </a:solidFill>
                  </a:rPr>
                  <a:t>Fellow: </a:t>
                </a:r>
                <a:r>
                  <a:rPr lang="en-US" sz="1200" b="1" dirty="0">
                    <a:solidFill>
                      <a:schemeClr val="bg1"/>
                    </a:solidFill>
                  </a:rPr>
                  <a:t>3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1200" dirty="0">
                    <a:solidFill>
                      <a:schemeClr val="bg1"/>
                    </a:solidFill>
                  </a:rPr>
                  <a:t>Graduate: </a:t>
                </a:r>
                <a:r>
                  <a:rPr lang="en-US" sz="1200" b="1" dirty="0">
                    <a:solidFill>
                      <a:schemeClr val="bg1"/>
                    </a:solidFill>
                  </a:rPr>
                  <a:t>2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1200" dirty="0">
                    <a:solidFill>
                      <a:schemeClr val="bg1"/>
                    </a:solidFill>
                  </a:rPr>
                  <a:t>Doctoral: </a:t>
                </a:r>
                <a:r>
                  <a:rPr lang="en-US" sz="1200" b="1" dirty="0">
                    <a:solidFill>
                      <a:schemeClr val="bg1"/>
                    </a:solidFill>
                  </a:rPr>
                  <a:t>3</a:t>
                </a:r>
                <a:endParaRPr lang="en-GB" sz="1200" dirty="0">
                  <a:solidFill>
                    <a:schemeClr val="bg2"/>
                  </a:solidFill>
                  <a:effectLst>
                    <a:outerShdw sx="1000" sy="1000" algn="tl" rotWithShape="0">
                      <a:prstClr val="black"/>
                    </a:outerShdw>
                  </a:effectLst>
                </a:endParaRPr>
              </a:p>
            </p:txBody>
          </p:sp>
        </p:grpSp>
        <p:sp>
          <p:nvSpPr>
            <p:cNvPr id="31" name="TextBox 6">
              <a:extLst>
                <a:ext uri="{FF2B5EF4-FFF2-40B4-BE49-F238E27FC236}">
                  <a16:creationId xmlns:a16="http://schemas.microsoft.com/office/drawing/2014/main" id="{149D2E84-7AA4-CD4F-B4F1-79F0F82DC5F5}"/>
                </a:ext>
              </a:extLst>
            </p:cNvPr>
            <p:cNvSpPr txBox="1"/>
            <p:nvPr/>
          </p:nvSpPr>
          <p:spPr>
            <a:xfrm>
              <a:off x="9215562" y="2967850"/>
              <a:ext cx="297643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</a:rPr>
                <a:t>Numbers for Romania  </a:t>
              </a:r>
              <a:endParaRPr lang="en-US" sz="800" dirty="0">
                <a:solidFill>
                  <a:schemeClr val="bg1"/>
                </a:solidFill>
              </a:endParaRPr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A3DEAA65-583D-3F4F-AD0D-2F4E9EA1BC5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674335" y="2928773"/>
              <a:ext cx="309781" cy="309781"/>
            </a:xfrm>
            <a:prstGeom prst="rect">
              <a:avLst/>
            </a:prstGeom>
          </p:spPr>
        </p:pic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B74F6A7-B6FB-C040-51AA-F71794141C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A3F6-1618-3548-975A-DD1A2939A246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62082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22792"/>
            <a:ext cx="12192000" cy="6649276"/>
          </a:xfrm>
        </p:spPr>
      </p:pic>
      <p:sp>
        <p:nvSpPr>
          <p:cNvPr id="4" name="Larme 14"/>
          <p:cNvSpPr/>
          <p:nvPr/>
        </p:nvSpPr>
        <p:spPr>
          <a:xfrm rot="16200000">
            <a:off x="0" y="1417508"/>
            <a:ext cx="4411157" cy="4411157"/>
          </a:xfrm>
          <a:prstGeom prst="teardrop">
            <a:avLst/>
          </a:prstGeom>
          <a:solidFill>
            <a:schemeClr val="accent4">
              <a:alpha val="66000"/>
            </a:schemeClr>
          </a:solidFill>
          <a:ln>
            <a:noFill/>
          </a:ln>
          <a:scene3d>
            <a:camera prst="orthographicFront">
              <a:rot lat="0" lon="21299996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Larme 15"/>
          <p:cNvSpPr/>
          <p:nvPr/>
        </p:nvSpPr>
        <p:spPr>
          <a:xfrm rot="16200000">
            <a:off x="0" y="1417508"/>
            <a:ext cx="4172378" cy="4172378"/>
          </a:xfrm>
          <a:prstGeom prst="teardrop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13"/>
          <p:cNvSpPr txBox="1"/>
          <p:nvPr/>
        </p:nvSpPr>
        <p:spPr>
          <a:xfrm>
            <a:off x="162040" y="2899811"/>
            <a:ext cx="40103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EDUCATION</a:t>
            </a:r>
          </a:p>
          <a:p>
            <a:pPr algn="ctr"/>
            <a:r>
              <a:rPr lang="en-US" sz="36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&amp; TRAINING </a:t>
            </a:r>
            <a:endParaRPr lang="fr-FR" sz="360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38055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E0730F-37E7-D54F-A7F7-35B179B81A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000" y="465591"/>
            <a:ext cx="10800000" cy="1116849"/>
          </a:xfrm>
        </p:spPr>
        <p:txBody>
          <a:bodyPr/>
          <a:lstStyle/>
          <a:p>
            <a:r>
              <a:rPr lang="en-US" dirty="0"/>
              <a:t>CERN opens a world </a:t>
            </a:r>
            <a:r>
              <a:rPr lang="en-US" dirty="0">
                <a:solidFill>
                  <a:srgbClr val="0033A0"/>
                </a:solidFill>
              </a:rPr>
              <a:t>of</a:t>
            </a:r>
            <a:r>
              <a:rPr lang="en-US" dirty="0"/>
              <a:t> career opportunities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32B2DA-2BDD-3F40-83F3-76B40018E0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November 15, 2024</a:t>
            </a:r>
            <a:endParaRPr lang="fr-FR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731CABF-E908-4B4B-8CB0-AE80BD867331}"/>
              </a:ext>
            </a:extLst>
          </p:cNvPr>
          <p:cNvSpPr/>
          <p:nvPr/>
        </p:nvSpPr>
        <p:spPr>
          <a:xfrm rot="5400000" flipH="1">
            <a:off x="8439645" y="4076645"/>
            <a:ext cx="1344832" cy="252731"/>
          </a:xfrm>
          <a:custGeom>
            <a:avLst/>
            <a:gdLst>
              <a:gd name="connsiteX0" fmla="*/ 0 w 1419045"/>
              <a:gd name="connsiteY0" fmla="*/ 0 h 265054"/>
              <a:gd name="connsiteX1" fmla="*/ 1419045 w 1419045"/>
              <a:gd name="connsiteY1" fmla="*/ 0 h 265054"/>
              <a:gd name="connsiteX2" fmla="*/ 1419045 w 1419045"/>
              <a:gd name="connsiteY2" fmla="*/ 265054 h 265054"/>
              <a:gd name="connsiteX3" fmla="*/ 0 w 1419045"/>
              <a:gd name="connsiteY3" fmla="*/ 265054 h 265054"/>
              <a:gd name="connsiteX4" fmla="*/ 0 w 1419045"/>
              <a:gd name="connsiteY4" fmla="*/ 0 h 265054"/>
              <a:gd name="connsiteX0" fmla="*/ 0 w 1419045"/>
              <a:gd name="connsiteY0" fmla="*/ 0 h 265057"/>
              <a:gd name="connsiteX1" fmla="*/ 1419045 w 1419045"/>
              <a:gd name="connsiteY1" fmla="*/ 0 h 265057"/>
              <a:gd name="connsiteX2" fmla="*/ 1168879 w 1419045"/>
              <a:gd name="connsiteY2" fmla="*/ 265057 h 265057"/>
              <a:gd name="connsiteX3" fmla="*/ 0 w 1419045"/>
              <a:gd name="connsiteY3" fmla="*/ 265054 h 265057"/>
              <a:gd name="connsiteX4" fmla="*/ 0 w 1419045"/>
              <a:gd name="connsiteY4" fmla="*/ 0 h 265057"/>
              <a:gd name="connsiteX0" fmla="*/ 0 w 1410419"/>
              <a:gd name="connsiteY0" fmla="*/ 0 h 265057"/>
              <a:gd name="connsiteX1" fmla="*/ 1410419 w 1410419"/>
              <a:gd name="connsiteY1" fmla="*/ 0 h 265057"/>
              <a:gd name="connsiteX2" fmla="*/ 1168879 w 1410419"/>
              <a:gd name="connsiteY2" fmla="*/ 265057 h 265057"/>
              <a:gd name="connsiteX3" fmla="*/ 0 w 1410419"/>
              <a:gd name="connsiteY3" fmla="*/ 265054 h 265057"/>
              <a:gd name="connsiteX4" fmla="*/ 0 w 1410419"/>
              <a:gd name="connsiteY4" fmla="*/ 0 h 265057"/>
              <a:gd name="connsiteX0" fmla="*/ 0 w 1410419"/>
              <a:gd name="connsiteY0" fmla="*/ 0 h 265057"/>
              <a:gd name="connsiteX1" fmla="*/ 1410419 w 1410419"/>
              <a:gd name="connsiteY1" fmla="*/ 0 h 265057"/>
              <a:gd name="connsiteX2" fmla="*/ 1151627 w 1410419"/>
              <a:gd name="connsiteY2" fmla="*/ 265057 h 265057"/>
              <a:gd name="connsiteX3" fmla="*/ 0 w 1410419"/>
              <a:gd name="connsiteY3" fmla="*/ 265054 h 265057"/>
              <a:gd name="connsiteX4" fmla="*/ 0 w 1410419"/>
              <a:gd name="connsiteY4" fmla="*/ 0 h 265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0419" h="265057">
                <a:moveTo>
                  <a:pt x="0" y="0"/>
                </a:moveTo>
                <a:lnTo>
                  <a:pt x="1410419" y="0"/>
                </a:lnTo>
                <a:lnTo>
                  <a:pt x="1151627" y="265057"/>
                </a:lnTo>
                <a:lnTo>
                  <a:pt x="0" y="26505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3F490F13-A6A3-8D4F-98D3-9FC818B0A2D8}"/>
              </a:ext>
            </a:extLst>
          </p:cNvPr>
          <p:cNvGrpSpPr/>
          <p:nvPr/>
        </p:nvGrpSpPr>
        <p:grpSpPr>
          <a:xfrm flipH="1">
            <a:off x="8984005" y="3335127"/>
            <a:ext cx="901918" cy="611977"/>
            <a:chOff x="4081436" y="3297300"/>
            <a:chExt cx="945904" cy="641823"/>
          </a:xfrm>
        </p:grpSpPr>
        <p:sp>
          <p:nvSpPr>
            <p:cNvPr id="25" name="Freeform 31">
              <a:extLst>
                <a:ext uri="{FF2B5EF4-FFF2-40B4-BE49-F238E27FC236}">
                  <a16:creationId xmlns:a16="http://schemas.microsoft.com/office/drawing/2014/main" id="{3A0CC6FD-8610-F447-9C98-B0F6E13FD56C}"/>
                </a:ext>
              </a:extLst>
            </p:cNvPr>
            <p:cNvSpPr>
              <a:spLocks/>
            </p:cNvSpPr>
            <p:nvPr/>
          </p:nvSpPr>
          <p:spPr bwMode="auto">
            <a:xfrm>
              <a:off x="4393371" y="3488859"/>
              <a:ext cx="633969" cy="265054"/>
            </a:xfrm>
            <a:custGeom>
              <a:avLst/>
              <a:gdLst>
                <a:gd name="T0" fmla="*/ 0 w 565"/>
                <a:gd name="T1" fmla="*/ 290 h 290"/>
                <a:gd name="T2" fmla="*/ 565 w 565"/>
                <a:gd name="T3" fmla="*/ 290 h 290"/>
                <a:gd name="T4" fmla="*/ 275 w 565"/>
                <a:gd name="T5" fmla="*/ 0 h 290"/>
                <a:gd name="T6" fmla="*/ 0 w 565"/>
                <a:gd name="T7" fmla="*/ 0 h 290"/>
                <a:gd name="T8" fmla="*/ 0 w 565"/>
                <a:gd name="T9" fmla="*/ 290 h 290"/>
                <a:gd name="connsiteX0" fmla="*/ 0 w 10000"/>
                <a:gd name="connsiteY0" fmla="*/ 10000 h 10000"/>
                <a:gd name="connsiteX1" fmla="*/ 10000 w 10000"/>
                <a:gd name="connsiteY1" fmla="*/ 10000 h 10000"/>
                <a:gd name="connsiteX2" fmla="*/ 4867 w 10000"/>
                <a:gd name="connsiteY2" fmla="*/ 0 h 10000"/>
                <a:gd name="connsiteX3" fmla="*/ 0 w 10000"/>
                <a:gd name="connsiteY3" fmla="*/ 1951 h 10000"/>
                <a:gd name="connsiteX4" fmla="*/ 0 w 10000"/>
                <a:gd name="connsiteY4" fmla="*/ 10000 h 10000"/>
                <a:gd name="connsiteX0" fmla="*/ 0 w 10000"/>
                <a:gd name="connsiteY0" fmla="*/ 8341 h 8341"/>
                <a:gd name="connsiteX1" fmla="*/ 10000 w 10000"/>
                <a:gd name="connsiteY1" fmla="*/ 8341 h 8341"/>
                <a:gd name="connsiteX2" fmla="*/ 5819 w 10000"/>
                <a:gd name="connsiteY2" fmla="*/ 0 h 8341"/>
                <a:gd name="connsiteX3" fmla="*/ 0 w 10000"/>
                <a:gd name="connsiteY3" fmla="*/ 292 h 8341"/>
                <a:gd name="connsiteX4" fmla="*/ 0 w 10000"/>
                <a:gd name="connsiteY4" fmla="*/ 8341 h 8341"/>
                <a:gd name="connsiteX0" fmla="*/ 0 w 10000"/>
                <a:gd name="connsiteY0" fmla="*/ 9766 h 9766"/>
                <a:gd name="connsiteX1" fmla="*/ 10000 w 10000"/>
                <a:gd name="connsiteY1" fmla="*/ 9766 h 9766"/>
                <a:gd name="connsiteX2" fmla="*/ 5969 w 10000"/>
                <a:gd name="connsiteY2" fmla="*/ 0 h 9766"/>
                <a:gd name="connsiteX3" fmla="*/ 0 w 10000"/>
                <a:gd name="connsiteY3" fmla="*/ 116 h 9766"/>
                <a:gd name="connsiteX4" fmla="*/ 0 w 10000"/>
                <a:gd name="connsiteY4" fmla="*/ 9766 h 9766"/>
                <a:gd name="connsiteX0" fmla="*/ 0 w 10000"/>
                <a:gd name="connsiteY0" fmla="*/ 9881 h 9881"/>
                <a:gd name="connsiteX1" fmla="*/ 10000 w 10000"/>
                <a:gd name="connsiteY1" fmla="*/ 9881 h 9881"/>
                <a:gd name="connsiteX2" fmla="*/ 6069 w 10000"/>
                <a:gd name="connsiteY2" fmla="*/ 121 h 9881"/>
                <a:gd name="connsiteX3" fmla="*/ 0 w 10000"/>
                <a:gd name="connsiteY3" fmla="*/ 0 h 9881"/>
                <a:gd name="connsiteX4" fmla="*/ 0 w 10000"/>
                <a:gd name="connsiteY4" fmla="*/ 9881 h 9881"/>
                <a:gd name="connsiteX0" fmla="*/ 0 w 10000"/>
                <a:gd name="connsiteY0" fmla="*/ 10120 h 10120"/>
                <a:gd name="connsiteX1" fmla="*/ 10000 w 10000"/>
                <a:gd name="connsiteY1" fmla="*/ 10120 h 10120"/>
                <a:gd name="connsiteX2" fmla="*/ 6069 w 10000"/>
                <a:gd name="connsiteY2" fmla="*/ 0 h 10120"/>
                <a:gd name="connsiteX3" fmla="*/ 0 w 10000"/>
                <a:gd name="connsiteY3" fmla="*/ 120 h 10120"/>
                <a:gd name="connsiteX4" fmla="*/ 0 w 10000"/>
                <a:gd name="connsiteY4" fmla="*/ 10120 h 10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10120">
                  <a:moveTo>
                    <a:pt x="0" y="10120"/>
                  </a:moveTo>
                  <a:lnTo>
                    <a:pt x="10000" y="10120"/>
                  </a:lnTo>
                  <a:lnTo>
                    <a:pt x="6069" y="0"/>
                  </a:lnTo>
                  <a:lnTo>
                    <a:pt x="0" y="120"/>
                  </a:lnTo>
                  <a:lnTo>
                    <a:pt x="0" y="1012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Source Sans Pro" charset="0"/>
              </a:endParaRPr>
            </a:p>
          </p:txBody>
        </p:sp>
        <p:sp>
          <p:nvSpPr>
            <p:cNvPr id="26" name="Freeform 33">
              <a:extLst>
                <a:ext uri="{FF2B5EF4-FFF2-40B4-BE49-F238E27FC236}">
                  <a16:creationId xmlns:a16="http://schemas.microsoft.com/office/drawing/2014/main" id="{F50420D3-7AFD-8949-8705-B2F5A9BBB616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1436" y="3297300"/>
              <a:ext cx="352330" cy="641823"/>
            </a:xfrm>
            <a:custGeom>
              <a:avLst/>
              <a:gdLst>
                <a:gd name="T0" fmla="*/ 0 w 314"/>
                <a:gd name="T1" fmla="*/ 286 h 572"/>
                <a:gd name="T2" fmla="*/ 314 w 314"/>
                <a:gd name="T3" fmla="*/ 0 h 572"/>
                <a:gd name="T4" fmla="*/ 314 w 314"/>
                <a:gd name="T5" fmla="*/ 286 h 572"/>
                <a:gd name="T6" fmla="*/ 314 w 314"/>
                <a:gd name="T7" fmla="*/ 572 h 572"/>
                <a:gd name="T8" fmla="*/ 0 w 314"/>
                <a:gd name="T9" fmla="*/ 286 h 5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4" h="572">
                  <a:moveTo>
                    <a:pt x="0" y="286"/>
                  </a:moveTo>
                  <a:lnTo>
                    <a:pt x="314" y="0"/>
                  </a:lnTo>
                  <a:lnTo>
                    <a:pt x="314" y="286"/>
                  </a:lnTo>
                  <a:lnTo>
                    <a:pt x="314" y="572"/>
                  </a:lnTo>
                  <a:lnTo>
                    <a:pt x="0" y="286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Source Sans Pro" charset="0"/>
              </a:endParaRPr>
            </a:p>
          </p:txBody>
        </p:sp>
      </p:grpSp>
      <p:sp>
        <p:nvSpPr>
          <p:cNvPr id="50" name="Freeform 49">
            <a:extLst>
              <a:ext uri="{FF2B5EF4-FFF2-40B4-BE49-F238E27FC236}">
                <a16:creationId xmlns:a16="http://schemas.microsoft.com/office/drawing/2014/main" id="{1B1B0B5F-C105-5E4C-BFF3-D8B976C6F00D}"/>
              </a:ext>
            </a:extLst>
          </p:cNvPr>
          <p:cNvSpPr/>
          <p:nvPr/>
        </p:nvSpPr>
        <p:spPr>
          <a:xfrm rot="5400000" flipH="1">
            <a:off x="7201932" y="2943861"/>
            <a:ext cx="2797902" cy="248416"/>
          </a:xfrm>
          <a:custGeom>
            <a:avLst/>
            <a:gdLst>
              <a:gd name="connsiteX0" fmla="*/ 2985327 w 2985327"/>
              <a:gd name="connsiteY0" fmla="*/ 0 h 265057"/>
              <a:gd name="connsiteX1" fmla="*/ 1668975 w 2985327"/>
              <a:gd name="connsiteY1" fmla="*/ 0 h 265057"/>
              <a:gd name="connsiteX2" fmla="*/ 1574908 w 2985327"/>
              <a:gd name="connsiteY2" fmla="*/ 0 h 265057"/>
              <a:gd name="connsiteX3" fmla="*/ 0 w 2985327"/>
              <a:gd name="connsiteY3" fmla="*/ 0 h 265057"/>
              <a:gd name="connsiteX4" fmla="*/ 0 w 2985327"/>
              <a:gd name="connsiteY4" fmla="*/ 265057 h 265057"/>
              <a:gd name="connsiteX5" fmla="*/ 1668975 w 2985327"/>
              <a:gd name="connsiteY5" fmla="*/ 265057 h 265057"/>
              <a:gd name="connsiteX6" fmla="*/ 1668975 w 2985327"/>
              <a:gd name="connsiteY6" fmla="*/ 265054 h 265057"/>
              <a:gd name="connsiteX7" fmla="*/ 2726535 w 2985327"/>
              <a:gd name="connsiteY7" fmla="*/ 265057 h 265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85327" h="265057">
                <a:moveTo>
                  <a:pt x="2985327" y="0"/>
                </a:moveTo>
                <a:lnTo>
                  <a:pt x="1668975" y="0"/>
                </a:lnTo>
                <a:lnTo>
                  <a:pt x="1574908" y="0"/>
                </a:lnTo>
                <a:lnTo>
                  <a:pt x="0" y="0"/>
                </a:lnTo>
                <a:lnTo>
                  <a:pt x="0" y="265057"/>
                </a:lnTo>
                <a:lnTo>
                  <a:pt x="1668975" y="265057"/>
                </a:lnTo>
                <a:lnTo>
                  <a:pt x="1668975" y="265054"/>
                </a:lnTo>
                <a:lnTo>
                  <a:pt x="2726535" y="265057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B3A3B499-D2B0-474A-ABCF-954B42A26FE8}"/>
              </a:ext>
            </a:extLst>
          </p:cNvPr>
          <p:cNvGrpSpPr/>
          <p:nvPr/>
        </p:nvGrpSpPr>
        <p:grpSpPr>
          <a:xfrm>
            <a:off x="8476675" y="1491385"/>
            <a:ext cx="1230432" cy="601528"/>
            <a:chOff x="6108479" y="1592581"/>
            <a:chExt cx="1312856" cy="641823"/>
          </a:xfrm>
        </p:grpSpPr>
        <p:sp>
          <p:nvSpPr>
            <p:cNvPr id="42" name="Freeform 31">
              <a:extLst>
                <a:ext uri="{FF2B5EF4-FFF2-40B4-BE49-F238E27FC236}">
                  <a16:creationId xmlns:a16="http://schemas.microsoft.com/office/drawing/2014/main" id="{0FC6DDB6-1C5B-8B44-A520-9B42E53BCDC1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6108479" y="1782290"/>
              <a:ext cx="960526" cy="261911"/>
            </a:xfrm>
            <a:custGeom>
              <a:avLst/>
              <a:gdLst>
                <a:gd name="T0" fmla="*/ 0 w 565"/>
                <a:gd name="T1" fmla="*/ 290 h 290"/>
                <a:gd name="T2" fmla="*/ 565 w 565"/>
                <a:gd name="T3" fmla="*/ 290 h 290"/>
                <a:gd name="T4" fmla="*/ 275 w 565"/>
                <a:gd name="T5" fmla="*/ 0 h 290"/>
                <a:gd name="T6" fmla="*/ 0 w 565"/>
                <a:gd name="T7" fmla="*/ 0 h 290"/>
                <a:gd name="T8" fmla="*/ 0 w 565"/>
                <a:gd name="T9" fmla="*/ 290 h 290"/>
                <a:gd name="connsiteX0" fmla="*/ 0 w 10000"/>
                <a:gd name="connsiteY0" fmla="*/ 10000 h 10000"/>
                <a:gd name="connsiteX1" fmla="*/ 10000 w 10000"/>
                <a:gd name="connsiteY1" fmla="*/ 10000 h 10000"/>
                <a:gd name="connsiteX2" fmla="*/ 4867 w 10000"/>
                <a:gd name="connsiteY2" fmla="*/ 0 h 10000"/>
                <a:gd name="connsiteX3" fmla="*/ 0 w 10000"/>
                <a:gd name="connsiteY3" fmla="*/ 1951 h 10000"/>
                <a:gd name="connsiteX4" fmla="*/ 0 w 10000"/>
                <a:gd name="connsiteY4" fmla="*/ 10000 h 10000"/>
                <a:gd name="connsiteX0" fmla="*/ 0 w 10000"/>
                <a:gd name="connsiteY0" fmla="*/ 8341 h 8341"/>
                <a:gd name="connsiteX1" fmla="*/ 10000 w 10000"/>
                <a:gd name="connsiteY1" fmla="*/ 8341 h 8341"/>
                <a:gd name="connsiteX2" fmla="*/ 5819 w 10000"/>
                <a:gd name="connsiteY2" fmla="*/ 0 h 8341"/>
                <a:gd name="connsiteX3" fmla="*/ 0 w 10000"/>
                <a:gd name="connsiteY3" fmla="*/ 292 h 8341"/>
                <a:gd name="connsiteX4" fmla="*/ 0 w 10000"/>
                <a:gd name="connsiteY4" fmla="*/ 8341 h 8341"/>
                <a:gd name="connsiteX0" fmla="*/ 0 w 10000"/>
                <a:gd name="connsiteY0" fmla="*/ 9766 h 9766"/>
                <a:gd name="connsiteX1" fmla="*/ 10000 w 10000"/>
                <a:gd name="connsiteY1" fmla="*/ 9766 h 9766"/>
                <a:gd name="connsiteX2" fmla="*/ 5969 w 10000"/>
                <a:gd name="connsiteY2" fmla="*/ 0 h 9766"/>
                <a:gd name="connsiteX3" fmla="*/ 0 w 10000"/>
                <a:gd name="connsiteY3" fmla="*/ 116 h 9766"/>
                <a:gd name="connsiteX4" fmla="*/ 0 w 10000"/>
                <a:gd name="connsiteY4" fmla="*/ 9766 h 9766"/>
                <a:gd name="connsiteX0" fmla="*/ 0 w 10000"/>
                <a:gd name="connsiteY0" fmla="*/ 9881 h 9881"/>
                <a:gd name="connsiteX1" fmla="*/ 10000 w 10000"/>
                <a:gd name="connsiteY1" fmla="*/ 9881 h 9881"/>
                <a:gd name="connsiteX2" fmla="*/ 6069 w 10000"/>
                <a:gd name="connsiteY2" fmla="*/ 121 h 9881"/>
                <a:gd name="connsiteX3" fmla="*/ 0 w 10000"/>
                <a:gd name="connsiteY3" fmla="*/ 0 h 9881"/>
                <a:gd name="connsiteX4" fmla="*/ 0 w 10000"/>
                <a:gd name="connsiteY4" fmla="*/ 9881 h 9881"/>
                <a:gd name="connsiteX0" fmla="*/ 0 w 10000"/>
                <a:gd name="connsiteY0" fmla="*/ 10120 h 10120"/>
                <a:gd name="connsiteX1" fmla="*/ 10000 w 10000"/>
                <a:gd name="connsiteY1" fmla="*/ 10120 h 10120"/>
                <a:gd name="connsiteX2" fmla="*/ 6069 w 10000"/>
                <a:gd name="connsiteY2" fmla="*/ 0 h 10120"/>
                <a:gd name="connsiteX3" fmla="*/ 0 w 10000"/>
                <a:gd name="connsiteY3" fmla="*/ 120 h 10120"/>
                <a:gd name="connsiteX4" fmla="*/ 0 w 10000"/>
                <a:gd name="connsiteY4" fmla="*/ 10120 h 10120"/>
                <a:gd name="connsiteX0" fmla="*/ 0 w 15151"/>
                <a:gd name="connsiteY0" fmla="*/ 10120 h 10120"/>
                <a:gd name="connsiteX1" fmla="*/ 15151 w 15151"/>
                <a:gd name="connsiteY1" fmla="*/ 10120 h 10120"/>
                <a:gd name="connsiteX2" fmla="*/ 6069 w 15151"/>
                <a:gd name="connsiteY2" fmla="*/ 0 h 10120"/>
                <a:gd name="connsiteX3" fmla="*/ 0 w 15151"/>
                <a:gd name="connsiteY3" fmla="*/ 120 h 10120"/>
                <a:gd name="connsiteX4" fmla="*/ 0 w 15151"/>
                <a:gd name="connsiteY4" fmla="*/ 10120 h 10120"/>
                <a:gd name="connsiteX0" fmla="*/ 0 w 15151"/>
                <a:gd name="connsiteY0" fmla="*/ 10120 h 10120"/>
                <a:gd name="connsiteX1" fmla="*/ 15151 w 15151"/>
                <a:gd name="connsiteY1" fmla="*/ 10120 h 10120"/>
                <a:gd name="connsiteX2" fmla="*/ 10769 w 15151"/>
                <a:gd name="connsiteY2" fmla="*/ 0 h 10120"/>
                <a:gd name="connsiteX3" fmla="*/ 0 w 15151"/>
                <a:gd name="connsiteY3" fmla="*/ 120 h 10120"/>
                <a:gd name="connsiteX4" fmla="*/ 0 w 15151"/>
                <a:gd name="connsiteY4" fmla="*/ 10120 h 10120"/>
                <a:gd name="connsiteX0" fmla="*/ 0 w 15151"/>
                <a:gd name="connsiteY0" fmla="*/ 10000 h 10000"/>
                <a:gd name="connsiteX1" fmla="*/ 15151 w 15151"/>
                <a:gd name="connsiteY1" fmla="*/ 10000 h 10000"/>
                <a:gd name="connsiteX2" fmla="*/ 11091 w 15151"/>
                <a:gd name="connsiteY2" fmla="*/ 36 h 10000"/>
                <a:gd name="connsiteX3" fmla="*/ 0 w 15151"/>
                <a:gd name="connsiteY3" fmla="*/ 0 h 10000"/>
                <a:gd name="connsiteX4" fmla="*/ 0 w 15151"/>
                <a:gd name="connsiteY4" fmla="*/ 10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151" h="10000">
                  <a:moveTo>
                    <a:pt x="0" y="10000"/>
                  </a:moveTo>
                  <a:lnTo>
                    <a:pt x="15151" y="10000"/>
                  </a:lnTo>
                  <a:lnTo>
                    <a:pt x="11091" y="36"/>
                  </a:lnTo>
                  <a:lnTo>
                    <a:pt x="0" y="0"/>
                  </a:lnTo>
                  <a:lnTo>
                    <a:pt x="0" y="1000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Source Sans Pro" charset="0"/>
              </a:endParaRPr>
            </a:p>
          </p:txBody>
        </p:sp>
        <p:sp>
          <p:nvSpPr>
            <p:cNvPr id="43" name="Freeform 33">
              <a:extLst>
                <a:ext uri="{FF2B5EF4-FFF2-40B4-BE49-F238E27FC236}">
                  <a16:creationId xmlns:a16="http://schemas.microsoft.com/office/drawing/2014/main" id="{33E1F4A2-5D88-DD44-845E-8A15F3DA59F2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7069005" y="1592581"/>
              <a:ext cx="352330" cy="641823"/>
            </a:xfrm>
            <a:custGeom>
              <a:avLst/>
              <a:gdLst>
                <a:gd name="T0" fmla="*/ 0 w 314"/>
                <a:gd name="T1" fmla="*/ 286 h 572"/>
                <a:gd name="T2" fmla="*/ 314 w 314"/>
                <a:gd name="T3" fmla="*/ 0 h 572"/>
                <a:gd name="T4" fmla="*/ 314 w 314"/>
                <a:gd name="T5" fmla="*/ 286 h 572"/>
                <a:gd name="T6" fmla="*/ 314 w 314"/>
                <a:gd name="T7" fmla="*/ 572 h 572"/>
                <a:gd name="T8" fmla="*/ 0 w 314"/>
                <a:gd name="T9" fmla="*/ 286 h 5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4" h="572">
                  <a:moveTo>
                    <a:pt x="0" y="286"/>
                  </a:moveTo>
                  <a:lnTo>
                    <a:pt x="314" y="0"/>
                  </a:lnTo>
                  <a:lnTo>
                    <a:pt x="314" y="286"/>
                  </a:lnTo>
                  <a:lnTo>
                    <a:pt x="314" y="572"/>
                  </a:lnTo>
                  <a:lnTo>
                    <a:pt x="0" y="286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Source Sans Pro" charset="0"/>
              </a:endParaRPr>
            </a:p>
          </p:txBody>
        </p:sp>
      </p:grpSp>
      <p:sp>
        <p:nvSpPr>
          <p:cNvPr id="51" name="Freeform 50">
            <a:extLst>
              <a:ext uri="{FF2B5EF4-FFF2-40B4-BE49-F238E27FC236}">
                <a16:creationId xmlns:a16="http://schemas.microsoft.com/office/drawing/2014/main" id="{EFBABB73-12F1-FB4B-AA8E-9A8920FD96D3}"/>
              </a:ext>
            </a:extLst>
          </p:cNvPr>
          <p:cNvSpPr/>
          <p:nvPr/>
        </p:nvSpPr>
        <p:spPr>
          <a:xfrm rot="16200000">
            <a:off x="6961224" y="3448053"/>
            <a:ext cx="2064517" cy="229664"/>
          </a:xfrm>
          <a:custGeom>
            <a:avLst/>
            <a:gdLst>
              <a:gd name="connsiteX0" fmla="*/ 2382675 w 2382675"/>
              <a:gd name="connsiteY0" fmla="*/ 0 h 265057"/>
              <a:gd name="connsiteX1" fmla="*/ 1066322 w 2382675"/>
              <a:gd name="connsiteY1" fmla="*/ 0 h 265057"/>
              <a:gd name="connsiteX2" fmla="*/ 972256 w 2382675"/>
              <a:gd name="connsiteY2" fmla="*/ 0 h 265057"/>
              <a:gd name="connsiteX3" fmla="*/ 0 w 2382675"/>
              <a:gd name="connsiteY3" fmla="*/ 0 h 265057"/>
              <a:gd name="connsiteX4" fmla="*/ 0 w 2382675"/>
              <a:gd name="connsiteY4" fmla="*/ 265057 h 265057"/>
              <a:gd name="connsiteX5" fmla="*/ 1066322 w 2382675"/>
              <a:gd name="connsiteY5" fmla="*/ 265057 h 265057"/>
              <a:gd name="connsiteX6" fmla="*/ 1066322 w 2382675"/>
              <a:gd name="connsiteY6" fmla="*/ 265054 h 265057"/>
              <a:gd name="connsiteX7" fmla="*/ 2123883 w 2382675"/>
              <a:gd name="connsiteY7" fmla="*/ 265057 h 265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82675" h="265057">
                <a:moveTo>
                  <a:pt x="2382675" y="0"/>
                </a:moveTo>
                <a:lnTo>
                  <a:pt x="1066322" y="0"/>
                </a:lnTo>
                <a:lnTo>
                  <a:pt x="972256" y="0"/>
                </a:lnTo>
                <a:lnTo>
                  <a:pt x="0" y="0"/>
                </a:lnTo>
                <a:lnTo>
                  <a:pt x="0" y="265057"/>
                </a:lnTo>
                <a:lnTo>
                  <a:pt x="1066322" y="265057"/>
                </a:lnTo>
                <a:lnTo>
                  <a:pt x="1066322" y="265054"/>
                </a:lnTo>
                <a:lnTo>
                  <a:pt x="2123883" y="265057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487F04C2-84F6-F349-998C-C5024B238EB2}"/>
              </a:ext>
            </a:extLst>
          </p:cNvPr>
          <p:cNvGrpSpPr/>
          <p:nvPr/>
        </p:nvGrpSpPr>
        <p:grpSpPr>
          <a:xfrm>
            <a:off x="7289030" y="2354316"/>
            <a:ext cx="819598" cy="556121"/>
            <a:chOff x="4081436" y="3297300"/>
            <a:chExt cx="945904" cy="641823"/>
          </a:xfrm>
        </p:grpSpPr>
        <p:sp>
          <p:nvSpPr>
            <p:cNvPr id="37" name="Freeform 31">
              <a:extLst>
                <a:ext uri="{FF2B5EF4-FFF2-40B4-BE49-F238E27FC236}">
                  <a16:creationId xmlns:a16="http://schemas.microsoft.com/office/drawing/2014/main" id="{30578DE9-9CB9-BF41-8ADB-516C08BAF9D4}"/>
                </a:ext>
              </a:extLst>
            </p:cNvPr>
            <p:cNvSpPr>
              <a:spLocks/>
            </p:cNvSpPr>
            <p:nvPr/>
          </p:nvSpPr>
          <p:spPr bwMode="auto">
            <a:xfrm>
              <a:off x="4393371" y="3488859"/>
              <a:ext cx="633969" cy="265054"/>
            </a:xfrm>
            <a:custGeom>
              <a:avLst/>
              <a:gdLst>
                <a:gd name="T0" fmla="*/ 0 w 565"/>
                <a:gd name="T1" fmla="*/ 290 h 290"/>
                <a:gd name="T2" fmla="*/ 565 w 565"/>
                <a:gd name="T3" fmla="*/ 290 h 290"/>
                <a:gd name="T4" fmla="*/ 275 w 565"/>
                <a:gd name="T5" fmla="*/ 0 h 290"/>
                <a:gd name="T6" fmla="*/ 0 w 565"/>
                <a:gd name="T7" fmla="*/ 0 h 290"/>
                <a:gd name="T8" fmla="*/ 0 w 565"/>
                <a:gd name="T9" fmla="*/ 290 h 290"/>
                <a:gd name="connsiteX0" fmla="*/ 0 w 10000"/>
                <a:gd name="connsiteY0" fmla="*/ 10000 h 10000"/>
                <a:gd name="connsiteX1" fmla="*/ 10000 w 10000"/>
                <a:gd name="connsiteY1" fmla="*/ 10000 h 10000"/>
                <a:gd name="connsiteX2" fmla="*/ 4867 w 10000"/>
                <a:gd name="connsiteY2" fmla="*/ 0 h 10000"/>
                <a:gd name="connsiteX3" fmla="*/ 0 w 10000"/>
                <a:gd name="connsiteY3" fmla="*/ 1951 h 10000"/>
                <a:gd name="connsiteX4" fmla="*/ 0 w 10000"/>
                <a:gd name="connsiteY4" fmla="*/ 10000 h 10000"/>
                <a:gd name="connsiteX0" fmla="*/ 0 w 10000"/>
                <a:gd name="connsiteY0" fmla="*/ 8341 h 8341"/>
                <a:gd name="connsiteX1" fmla="*/ 10000 w 10000"/>
                <a:gd name="connsiteY1" fmla="*/ 8341 h 8341"/>
                <a:gd name="connsiteX2" fmla="*/ 5819 w 10000"/>
                <a:gd name="connsiteY2" fmla="*/ 0 h 8341"/>
                <a:gd name="connsiteX3" fmla="*/ 0 w 10000"/>
                <a:gd name="connsiteY3" fmla="*/ 292 h 8341"/>
                <a:gd name="connsiteX4" fmla="*/ 0 w 10000"/>
                <a:gd name="connsiteY4" fmla="*/ 8341 h 8341"/>
                <a:gd name="connsiteX0" fmla="*/ 0 w 10000"/>
                <a:gd name="connsiteY0" fmla="*/ 9766 h 9766"/>
                <a:gd name="connsiteX1" fmla="*/ 10000 w 10000"/>
                <a:gd name="connsiteY1" fmla="*/ 9766 h 9766"/>
                <a:gd name="connsiteX2" fmla="*/ 5969 w 10000"/>
                <a:gd name="connsiteY2" fmla="*/ 0 h 9766"/>
                <a:gd name="connsiteX3" fmla="*/ 0 w 10000"/>
                <a:gd name="connsiteY3" fmla="*/ 116 h 9766"/>
                <a:gd name="connsiteX4" fmla="*/ 0 w 10000"/>
                <a:gd name="connsiteY4" fmla="*/ 9766 h 9766"/>
                <a:gd name="connsiteX0" fmla="*/ 0 w 10000"/>
                <a:gd name="connsiteY0" fmla="*/ 9881 h 9881"/>
                <a:gd name="connsiteX1" fmla="*/ 10000 w 10000"/>
                <a:gd name="connsiteY1" fmla="*/ 9881 h 9881"/>
                <a:gd name="connsiteX2" fmla="*/ 6069 w 10000"/>
                <a:gd name="connsiteY2" fmla="*/ 121 h 9881"/>
                <a:gd name="connsiteX3" fmla="*/ 0 w 10000"/>
                <a:gd name="connsiteY3" fmla="*/ 0 h 9881"/>
                <a:gd name="connsiteX4" fmla="*/ 0 w 10000"/>
                <a:gd name="connsiteY4" fmla="*/ 9881 h 9881"/>
                <a:gd name="connsiteX0" fmla="*/ 0 w 10000"/>
                <a:gd name="connsiteY0" fmla="*/ 10120 h 10120"/>
                <a:gd name="connsiteX1" fmla="*/ 10000 w 10000"/>
                <a:gd name="connsiteY1" fmla="*/ 10120 h 10120"/>
                <a:gd name="connsiteX2" fmla="*/ 6069 w 10000"/>
                <a:gd name="connsiteY2" fmla="*/ 0 h 10120"/>
                <a:gd name="connsiteX3" fmla="*/ 0 w 10000"/>
                <a:gd name="connsiteY3" fmla="*/ 120 h 10120"/>
                <a:gd name="connsiteX4" fmla="*/ 0 w 10000"/>
                <a:gd name="connsiteY4" fmla="*/ 10120 h 10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10120">
                  <a:moveTo>
                    <a:pt x="0" y="10120"/>
                  </a:moveTo>
                  <a:lnTo>
                    <a:pt x="10000" y="10120"/>
                  </a:lnTo>
                  <a:lnTo>
                    <a:pt x="6069" y="0"/>
                  </a:lnTo>
                  <a:lnTo>
                    <a:pt x="0" y="120"/>
                  </a:lnTo>
                  <a:lnTo>
                    <a:pt x="0" y="1012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Source Sans Pro" charset="0"/>
              </a:endParaRPr>
            </a:p>
          </p:txBody>
        </p:sp>
        <p:sp>
          <p:nvSpPr>
            <p:cNvPr id="38" name="Freeform 33">
              <a:extLst>
                <a:ext uri="{FF2B5EF4-FFF2-40B4-BE49-F238E27FC236}">
                  <a16:creationId xmlns:a16="http://schemas.microsoft.com/office/drawing/2014/main" id="{CDCD5660-9C38-F34A-9531-6B8B08B8D621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1436" y="3297300"/>
              <a:ext cx="352330" cy="641823"/>
            </a:xfrm>
            <a:custGeom>
              <a:avLst/>
              <a:gdLst>
                <a:gd name="T0" fmla="*/ 0 w 314"/>
                <a:gd name="T1" fmla="*/ 286 h 572"/>
                <a:gd name="T2" fmla="*/ 314 w 314"/>
                <a:gd name="T3" fmla="*/ 0 h 572"/>
                <a:gd name="T4" fmla="*/ 314 w 314"/>
                <a:gd name="T5" fmla="*/ 286 h 572"/>
                <a:gd name="T6" fmla="*/ 314 w 314"/>
                <a:gd name="T7" fmla="*/ 572 h 572"/>
                <a:gd name="T8" fmla="*/ 0 w 314"/>
                <a:gd name="T9" fmla="*/ 286 h 5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4" h="572">
                  <a:moveTo>
                    <a:pt x="0" y="286"/>
                  </a:moveTo>
                  <a:lnTo>
                    <a:pt x="314" y="0"/>
                  </a:lnTo>
                  <a:lnTo>
                    <a:pt x="314" y="286"/>
                  </a:lnTo>
                  <a:lnTo>
                    <a:pt x="314" y="572"/>
                  </a:lnTo>
                  <a:lnTo>
                    <a:pt x="0" y="286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Source Sans Pro" charset="0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36B90C9B-FC62-6B4F-9FE0-BE2122EE4C95}"/>
              </a:ext>
            </a:extLst>
          </p:cNvPr>
          <p:cNvSpPr txBox="1"/>
          <p:nvPr/>
        </p:nvSpPr>
        <p:spPr>
          <a:xfrm>
            <a:off x="6736034" y="6169814"/>
            <a:ext cx="38222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/>
              <a:t>PhD and Technical students leaving CERN</a:t>
            </a:r>
          </a:p>
        </p:txBody>
      </p:sp>
      <p:graphicFrame>
        <p:nvGraphicFramePr>
          <p:cNvPr id="34" name="Chart 33">
            <a:extLst>
              <a:ext uri="{FF2B5EF4-FFF2-40B4-BE49-F238E27FC236}">
                <a16:creationId xmlns:a16="http://schemas.microsoft.com/office/drawing/2014/main" id="{4083DCA7-9F7A-B544-A1ED-1E190C5CB47B}"/>
              </a:ext>
            </a:extLst>
          </p:cNvPr>
          <p:cNvGraphicFramePr/>
          <p:nvPr/>
        </p:nvGraphicFramePr>
        <p:xfrm>
          <a:off x="615409" y="2099160"/>
          <a:ext cx="5390308" cy="34949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F9B96EE0-A889-5140-AC78-29EE0B18D996}"/>
              </a:ext>
            </a:extLst>
          </p:cNvPr>
          <p:cNvSpPr txBox="1"/>
          <p:nvPr/>
        </p:nvSpPr>
        <p:spPr>
          <a:xfrm>
            <a:off x="2090692" y="2235097"/>
            <a:ext cx="28856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 b="1" dirty="0"/>
              <a:t>27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F8EB1B3-3FE9-FB42-AF4B-4FE17ACE63AF}"/>
              </a:ext>
            </a:extLst>
          </p:cNvPr>
          <p:cNvSpPr txBox="1"/>
          <p:nvPr/>
        </p:nvSpPr>
        <p:spPr>
          <a:xfrm>
            <a:off x="4264209" y="4451495"/>
            <a:ext cx="288560" cy="18620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 b="1" dirty="0"/>
              <a:t>67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96347F0-FDFF-4948-BACB-05619D880E21}"/>
              </a:ext>
            </a:extLst>
          </p:cNvPr>
          <p:cNvSpPr txBox="1"/>
          <p:nvPr/>
        </p:nvSpPr>
        <p:spPr>
          <a:xfrm>
            <a:off x="596392" y="5319791"/>
            <a:ext cx="37702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/>
              <a:t>age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23DF7F2-CA0F-3A49-9222-34D0CEA3F786}"/>
              </a:ext>
            </a:extLst>
          </p:cNvPr>
          <p:cNvSpPr txBox="1"/>
          <p:nvPr/>
        </p:nvSpPr>
        <p:spPr>
          <a:xfrm>
            <a:off x="614159" y="1646417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>
                <a:solidFill>
                  <a:schemeClr val="accent4"/>
                </a:solidFill>
              </a:rPr>
              <a:t>Number </a:t>
            </a:r>
            <a:br>
              <a:rPr lang="en-US" sz="900">
                <a:solidFill>
                  <a:schemeClr val="accent4"/>
                </a:solidFill>
              </a:rPr>
            </a:br>
            <a:r>
              <a:rPr lang="en-US" sz="900">
                <a:solidFill>
                  <a:schemeClr val="accent4"/>
                </a:solidFill>
              </a:rPr>
              <a:t>of Persons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6984863-39F1-614A-BBF3-25EFF5B1DE17}"/>
              </a:ext>
            </a:extLst>
          </p:cNvPr>
          <p:cNvSpPr txBox="1"/>
          <p:nvPr/>
        </p:nvSpPr>
        <p:spPr>
          <a:xfrm>
            <a:off x="696000" y="5716482"/>
            <a:ext cx="540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i="1" dirty="0">
                <a:ea typeface="ＭＳ Ｐゴシック" pitchFamily="-112" charset="-128"/>
                <a:cs typeface="Arial" pitchFamily="34" charset="0"/>
              </a:rPr>
              <a:t>Age Distribution of Scientists working at CERN </a:t>
            </a:r>
          </a:p>
          <a:p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D33F151-F156-6349-812B-EF6F3861EF21}"/>
              </a:ext>
            </a:extLst>
          </p:cNvPr>
          <p:cNvCxnSpPr/>
          <p:nvPr/>
        </p:nvCxnSpPr>
        <p:spPr>
          <a:xfrm>
            <a:off x="2144389" y="2388985"/>
            <a:ext cx="0" cy="2930806"/>
          </a:xfrm>
          <a:prstGeom prst="line">
            <a:avLst/>
          </a:prstGeom>
          <a:ln>
            <a:prstDash val="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FAF6CCF-9D2D-2042-995F-19818448BE69}"/>
              </a:ext>
            </a:extLst>
          </p:cNvPr>
          <p:cNvCxnSpPr>
            <a:cxnSpLocks/>
          </p:cNvCxnSpPr>
          <p:nvPr/>
        </p:nvCxnSpPr>
        <p:spPr>
          <a:xfrm>
            <a:off x="4304215" y="4775982"/>
            <a:ext cx="0" cy="549785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Picture 43">
            <a:extLst>
              <a:ext uri="{FF2B5EF4-FFF2-40B4-BE49-F238E27FC236}">
                <a16:creationId xmlns:a16="http://schemas.microsoft.com/office/drawing/2014/main" id="{A3451E18-5F9B-D44B-9E21-BCE800C6CE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262" y="5110245"/>
            <a:ext cx="285668" cy="207403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84A9DF28-E2D7-E446-B37D-3D739EA283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0573" y="4884650"/>
            <a:ext cx="530635" cy="432998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0F6289BA-AAF1-C64D-972D-C4E5B99738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19100" y="4722299"/>
            <a:ext cx="515690" cy="595349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5D84CA29-02E5-F74C-8EBD-2A2439E4662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39146" y="4801036"/>
            <a:ext cx="410009" cy="516612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DD118EEC-6C63-F643-84E9-92AD61233A5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96719" y="4784902"/>
            <a:ext cx="557334" cy="532746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EC8D06ED-4275-4349-A7A9-C8928093885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67207" y="4214357"/>
            <a:ext cx="455584" cy="531515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4E5925F1-AF91-2749-B722-7B4AE01FCFB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30570" y="4548239"/>
            <a:ext cx="573618" cy="1633481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AC6F8854-16C3-234A-A9C2-E17A6CA30B3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862721" y="4595144"/>
            <a:ext cx="751412" cy="1547264"/>
          </a:xfrm>
          <a:prstGeom prst="rect">
            <a:avLst/>
          </a:prstGeom>
        </p:spPr>
      </p:pic>
      <p:grpSp>
        <p:nvGrpSpPr>
          <p:cNvPr id="75" name="Group 74">
            <a:extLst>
              <a:ext uri="{FF2B5EF4-FFF2-40B4-BE49-F238E27FC236}">
                <a16:creationId xmlns:a16="http://schemas.microsoft.com/office/drawing/2014/main" id="{A53D60C6-E12E-574B-9534-C4B135C89655}"/>
              </a:ext>
            </a:extLst>
          </p:cNvPr>
          <p:cNvGrpSpPr/>
          <p:nvPr/>
        </p:nvGrpSpPr>
        <p:grpSpPr>
          <a:xfrm>
            <a:off x="9229725" y="3168626"/>
            <a:ext cx="2458002" cy="1361690"/>
            <a:chOff x="8970083" y="3433912"/>
            <a:chExt cx="2458002" cy="1361690"/>
          </a:xfrm>
        </p:grpSpPr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55C48610-6EF8-0046-8B1E-BE11DFB3C9B6}"/>
                </a:ext>
              </a:extLst>
            </p:cNvPr>
            <p:cNvSpPr txBox="1"/>
            <p:nvPr/>
          </p:nvSpPr>
          <p:spPr>
            <a:xfrm>
              <a:off x="8970083" y="4210827"/>
              <a:ext cx="245800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H" sz="1600" b="1"/>
                <a:t>36% </a:t>
              </a:r>
              <a:endParaRPr lang="en-US" sz="1600" b="1"/>
            </a:p>
            <a:p>
              <a:pPr algn="ctr"/>
              <a:r>
                <a:rPr lang="fr-CH" sz="1600"/>
                <a:t>Academia or </a:t>
              </a:r>
              <a:r>
                <a:rPr lang="fr-CH" sz="1600" err="1"/>
                <a:t>Research</a:t>
              </a:r>
              <a:endParaRPr lang="en-US" sz="1600"/>
            </a:p>
          </p:txBody>
        </p:sp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6EB51E5C-AC1B-D949-A767-102EA3283E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98879" y="3433912"/>
              <a:ext cx="1199617" cy="766369"/>
            </a:xfrm>
            <a:prstGeom prst="rect">
              <a:avLst/>
            </a:prstGeom>
          </p:spPr>
        </p:pic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9AAB90DE-093F-9B47-8312-CFA469C793D2}"/>
              </a:ext>
            </a:extLst>
          </p:cNvPr>
          <p:cNvGrpSpPr/>
          <p:nvPr/>
        </p:nvGrpSpPr>
        <p:grpSpPr>
          <a:xfrm>
            <a:off x="6027376" y="2322811"/>
            <a:ext cx="1686628" cy="1299533"/>
            <a:chOff x="5829039" y="2481565"/>
            <a:chExt cx="1686628" cy="1299533"/>
          </a:xfrm>
        </p:grpSpPr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8DD9B966-F815-794E-8373-F18349FA6227}"/>
                </a:ext>
              </a:extLst>
            </p:cNvPr>
            <p:cNvSpPr txBox="1"/>
            <p:nvPr/>
          </p:nvSpPr>
          <p:spPr>
            <a:xfrm>
              <a:off x="5829039" y="3196323"/>
              <a:ext cx="168662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H" sz="1600" b="1"/>
                <a:t>45% </a:t>
              </a:r>
              <a:endParaRPr lang="en-US" sz="1600" b="1"/>
            </a:p>
            <a:p>
              <a:pPr algn="ctr"/>
              <a:r>
                <a:rPr lang="fr-CH" sz="1600" err="1"/>
                <a:t>Industry</a:t>
              </a:r>
              <a:endParaRPr lang="en-US" sz="1600"/>
            </a:p>
          </p:txBody>
        </p:sp>
        <p:pic>
          <p:nvPicPr>
            <p:cNvPr id="77" name="Picture 76">
              <a:extLst>
                <a:ext uri="{FF2B5EF4-FFF2-40B4-BE49-F238E27FC236}">
                  <a16:creationId xmlns:a16="http://schemas.microsoft.com/office/drawing/2014/main" id="{0BE157E3-00B0-BC4A-9AA9-DD18188C2ED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79993" y="2481565"/>
              <a:ext cx="650240" cy="617220"/>
            </a:xfrm>
            <a:prstGeom prst="rect">
              <a:avLst/>
            </a:prstGeom>
          </p:spPr>
        </p:pic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013D4E3B-C039-9646-87BD-F9A523757C56}"/>
              </a:ext>
            </a:extLst>
          </p:cNvPr>
          <p:cNvGrpSpPr/>
          <p:nvPr/>
        </p:nvGrpSpPr>
        <p:grpSpPr>
          <a:xfrm>
            <a:off x="8739666" y="1256318"/>
            <a:ext cx="2964880" cy="1650848"/>
            <a:chOff x="8497273" y="1399638"/>
            <a:chExt cx="2964880" cy="1650848"/>
          </a:xfrm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A73A0381-0A68-9A4B-93C5-14E17DB02C90}"/>
                </a:ext>
              </a:extLst>
            </p:cNvPr>
            <p:cNvSpPr txBox="1"/>
            <p:nvPr/>
          </p:nvSpPr>
          <p:spPr>
            <a:xfrm>
              <a:off x="8497273" y="2219489"/>
              <a:ext cx="296488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H" sz="1600" b="1"/>
                <a:t>19% </a:t>
              </a:r>
              <a:endParaRPr lang="en-US" sz="1600" b="1"/>
            </a:p>
            <a:p>
              <a:pPr algn="ctr"/>
              <a:r>
                <a:rPr lang="fr-CH" sz="1600" err="1"/>
                <a:t>Other</a:t>
              </a:r>
              <a:r>
                <a:rPr lang="fr-CH" sz="1600"/>
                <a:t> </a:t>
              </a:r>
              <a:r>
                <a:rPr lang="fr-CH" sz="1600" err="1"/>
                <a:t>fields</a:t>
              </a:r>
              <a:r>
                <a:rPr lang="fr-CH" sz="1600"/>
                <a:t>, </a:t>
              </a:r>
              <a:r>
                <a:rPr lang="fr-CH" sz="1600" err="1"/>
                <a:t>including</a:t>
              </a:r>
              <a:r>
                <a:rPr lang="fr-CH" sz="1600"/>
                <a:t> </a:t>
              </a:r>
              <a:br>
                <a:rPr lang="fr-CH" sz="1600"/>
              </a:br>
              <a:r>
                <a:rPr lang="fr-CH" sz="1600" err="1"/>
                <a:t>government</a:t>
              </a:r>
              <a:r>
                <a:rPr lang="fr-CH" sz="1600"/>
                <a:t> organisations</a:t>
              </a:r>
              <a:endParaRPr lang="en-US" sz="1600"/>
            </a:p>
          </p:txBody>
        </p:sp>
        <p:pic>
          <p:nvPicPr>
            <p:cNvPr id="80" name="Picture 79">
              <a:extLst>
                <a:ext uri="{FF2B5EF4-FFF2-40B4-BE49-F238E27FC236}">
                  <a16:creationId xmlns:a16="http://schemas.microsoft.com/office/drawing/2014/main" id="{5C819733-F48D-4F45-913F-FD93FA54219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59745" y="1399638"/>
              <a:ext cx="480018" cy="628138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28A8E230-DA2A-2242-B41D-88FEEFC6B1C8}"/>
              </a:ext>
            </a:extLst>
          </p:cNvPr>
          <p:cNvSpPr txBox="1"/>
          <p:nvPr/>
        </p:nvSpPr>
        <p:spPr>
          <a:xfrm>
            <a:off x="9358827" y="6001056"/>
            <a:ext cx="164500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i="1" dirty="0"/>
              <a:t>Source: CERN Alumni survey (2014)</a:t>
            </a:r>
            <a:endParaRPr lang="en-US" sz="700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F2111A00-B8BD-955D-E308-67EFA05CF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Inauguration Ceremony of DUROCERN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945525-D14E-0C5A-1F8A-4325BCB69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A3F6-1618-3548-975A-DD1A2939A246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4976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50" grpId="0" animBg="1"/>
      <p:bldP spid="5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November 15, 2024</a:t>
            </a:r>
            <a:endParaRPr lang="fr-FR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CERN’s training, education </a:t>
            </a:r>
            <a:br>
              <a:rPr lang="en-US" sz="3600" dirty="0"/>
            </a:br>
            <a:r>
              <a:rPr lang="en-US" sz="3600" dirty="0"/>
              <a:t>and outreach </a:t>
            </a:r>
            <a:r>
              <a:rPr lang="en-US" sz="3600" dirty="0" err="1"/>
              <a:t>programmes</a:t>
            </a:r>
            <a:endParaRPr lang="en-US" sz="3600" dirty="0"/>
          </a:p>
        </p:txBody>
      </p:sp>
      <p:sp>
        <p:nvSpPr>
          <p:cNvPr id="8" name="ZoneTexte 9"/>
          <p:cNvSpPr txBox="1"/>
          <p:nvPr/>
        </p:nvSpPr>
        <p:spPr>
          <a:xfrm>
            <a:off x="695999" y="1670570"/>
            <a:ext cx="3528000" cy="824601"/>
          </a:xfrm>
          <a:prstGeom prst="rect">
            <a:avLst/>
          </a:prstGeom>
          <a:solidFill>
            <a:schemeClr val="accent4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1002 graduates 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(including Research Fellows)</a:t>
            </a:r>
            <a:endParaRPr lang="en-US" sz="1600" dirty="0">
              <a:solidFill>
                <a:srgbClr val="FF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ZoneTexte 10"/>
          <p:cNvSpPr txBox="1"/>
          <p:nvPr/>
        </p:nvSpPr>
        <p:spPr>
          <a:xfrm>
            <a:off x="4331999" y="1670568"/>
            <a:ext cx="3528000" cy="824600"/>
          </a:xfrm>
          <a:prstGeom prst="rect">
            <a:avLst/>
          </a:prstGeom>
          <a:solidFill>
            <a:schemeClr val="accent4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153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3 000 PhD students</a:t>
            </a:r>
          </a:p>
        </p:txBody>
      </p:sp>
      <p:sp>
        <p:nvSpPr>
          <p:cNvPr id="10" name="ZoneTexte 11"/>
          <p:cNvSpPr txBox="1"/>
          <p:nvPr/>
        </p:nvSpPr>
        <p:spPr>
          <a:xfrm>
            <a:off x="7967998" y="1670569"/>
            <a:ext cx="3528000" cy="824601"/>
          </a:xfrm>
          <a:prstGeom prst="rect">
            <a:avLst/>
          </a:prstGeom>
          <a:solidFill>
            <a:schemeClr val="accent4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300 Undergraduate students 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in </a:t>
            </a:r>
            <a:b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Summer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programmes</a:t>
            </a:r>
            <a:endParaRPr lang="en-US" sz="16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ZoneTexte 12"/>
          <p:cNvSpPr txBox="1"/>
          <p:nvPr/>
        </p:nvSpPr>
        <p:spPr>
          <a:xfrm>
            <a:off x="7967998" y="5363178"/>
            <a:ext cx="3528000" cy="1077217"/>
          </a:xfrm>
          <a:prstGeom prst="rect">
            <a:avLst/>
          </a:prstGeom>
          <a:solidFill>
            <a:schemeClr val="accent4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+mj-lt"/>
                <a:ea typeface="Arial" charset="0"/>
                <a:cs typeface="Arial" charset="0"/>
              </a:rPr>
              <a:t>4.7M followers </a:t>
            </a:r>
            <a:r>
              <a:rPr lang="en-US" sz="1600" dirty="0">
                <a:solidFill>
                  <a:schemeClr val="bg1"/>
                </a:solidFill>
                <a:latin typeface="+mj-lt"/>
                <a:ea typeface="Arial" charset="0"/>
                <a:cs typeface="Arial" charset="0"/>
              </a:rPr>
              <a:t>on social media, from around the globe </a:t>
            </a:r>
          </a:p>
        </p:txBody>
      </p:sp>
      <p:sp>
        <p:nvSpPr>
          <p:cNvPr id="12" name="ZoneTexte 13"/>
          <p:cNvSpPr txBox="1"/>
          <p:nvPr/>
        </p:nvSpPr>
        <p:spPr>
          <a:xfrm>
            <a:off x="695999" y="5363178"/>
            <a:ext cx="3528000" cy="1077217"/>
          </a:xfrm>
          <a:prstGeom prst="rect">
            <a:avLst/>
          </a:prstGeom>
          <a:solidFill>
            <a:schemeClr val="accent4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CH" sz="1600" b="1">
                <a:solidFill>
                  <a:schemeClr val="bg1"/>
                </a:solidFill>
              </a:rPr>
              <a:t>&gt; </a:t>
            </a:r>
            <a:r>
              <a:rPr lang="fr-CH" sz="1600" b="1" dirty="0">
                <a:solidFill>
                  <a:schemeClr val="bg1"/>
                </a:solidFill>
              </a:rPr>
              <a:t>1</a:t>
            </a:r>
            <a:r>
              <a:rPr lang="en-CH" sz="1600" b="1">
                <a:solidFill>
                  <a:schemeClr val="bg1"/>
                </a:solidFill>
              </a:rPr>
              <a:t>5</a:t>
            </a:r>
            <a:r>
              <a:rPr lang="fr-CH" sz="1600" b="1" dirty="0">
                <a:solidFill>
                  <a:schemeClr val="bg1"/>
                </a:solidFill>
              </a:rPr>
              <a:t> 0</a:t>
            </a:r>
            <a:r>
              <a:rPr lang="en-CH" sz="1600" b="1">
                <a:solidFill>
                  <a:schemeClr val="bg1"/>
                </a:solidFill>
              </a:rPr>
              <a:t>00 </a:t>
            </a:r>
            <a:r>
              <a:rPr lang="en-US" sz="1600" b="1" dirty="0">
                <a:solidFill>
                  <a:schemeClr val="bg1"/>
                </a:solidFill>
              </a:rPr>
              <a:t>teachers </a:t>
            </a:r>
            <a:r>
              <a:rPr lang="en-US" sz="1600" dirty="0">
                <a:solidFill>
                  <a:schemeClr val="bg1"/>
                </a:solidFill>
              </a:rPr>
              <a:t>participating in dedicated </a:t>
            </a:r>
            <a:r>
              <a:rPr lang="en-US" sz="1600" dirty="0" err="1">
                <a:solidFill>
                  <a:schemeClr val="bg1"/>
                </a:solidFill>
              </a:rPr>
              <a:t>programmes</a:t>
            </a:r>
            <a:r>
              <a:rPr lang="en-US" sz="1600" dirty="0">
                <a:solidFill>
                  <a:schemeClr val="bg1"/>
                </a:solidFill>
              </a:rPr>
              <a:t>, since 1998</a:t>
            </a:r>
          </a:p>
        </p:txBody>
      </p:sp>
      <p:sp>
        <p:nvSpPr>
          <p:cNvPr id="13" name="ZoneTexte 14"/>
          <p:cNvSpPr txBox="1"/>
          <p:nvPr/>
        </p:nvSpPr>
        <p:spPr>
          <a:xfrm>
            <a:off x="4379946" y="5363179"/>
            <a:ext cx="3522039" cy="1077218"/>
          </a:xfrm>
          <a:prstGeom prst="rect">
            <a:avLst/>
          </a:prstGeom>
          <a:solidFill>
            <a:srgbClr val="61C5D3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Around </a:t>
            </a:r>
            <a:r>
              <a:rPr lang="en-US" sz="16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150 000 visitors 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per year on guided tours of CERN, 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from &gt;50 countries</a:t>
            </a:r>
            <a:endParaRPr lang="en-US" sz="1600" dirty="0">
              <a:solidFill>
                <a:schemeClr val="bg2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794AA8BD-BEAA-AA27-08B1-7BFB1E691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Inauguration Ceremony of DUROCERN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6DD717B-F8FD-D945-9FCC-F0CF760134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5999" y="2495168"/>
            <a:ext cx="10799999" cy="286800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34EC484-869E-8C40-94F9-C05C869C570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42496" y="4065177"/>
            <a:ext cx="309781" cy="290065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CE172635-743E-954D-BFDD-C4E4AD27D5DD}"/>
              </a:ext>
            </a:extLst>
          </p:cNvPr>
          <p:cNvGrpSpPr/>
          <p:nvPr/>
        </p:nvGrpSpPr>
        <p:grpSpPr>
          <a:xfrm>
            <a:off x="8369049" y="3969647"/>
            <a:ext cx="3857603" cy="1155087"/>
            <a:chOff x="9891049" y="2457963"/>
            <a:chExt cx="2441337" cy="1000483"/>
          </a:xfrm>
        </p:grpSpPr>
        <p:sp>
          <p:nvSpPr>
            <p:cNvPr id="23" name="Google Shape;437;p44">
              <a:extLst>
                <a:ext uri="{FF2B5EF4-FFF2-40B4-BE49-F238E27FC236}">
                  <a16:creationId xmlns:a16="http://schemas.microsoft.com/office/drawing/2014/main" id="{08571F29-0784-C147-9743-9754DC4FF772}"/>
                </a:ext>
              </a:extLst>
            </p:cNvPr>
            <p:cNvSpPr/>
            <p:nvPr/>
          </p:nvSpPr>
          <p:spPr>
            <a:xfrm rot="5400000">
              <a:off x="10611476" y="1737536"/>
              <a:ext cx="1000483" cy="2441337"/>
            </a:xfrm>
            <a:prstGeom prst="flowChartOffpageConnector">
              <a:avLst/>
            </a:prstGeom>
            <a:solidFill>
              <a:schemeClr val="tx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E15E32"/>
                </a:solidFill>
              </a:endParaRPr>
            </a:p>
          </p:txBody>
        </p:sp>
        <p:sp>
          <p:nvSpPr>
            <p:cNvPr id="24" name="TextBox 6">
              <a:extLst>
                <a:ext uri="{FF2B5EF4-FFF2-40B4-BE49-F238E27FC236}">
                  <a16:creationId xmlns:a16="http://schemas.microsoft.com/office/drawing/2014/main" id="{AFC931DD-6E5E-BC44-A3A7-B63893684F98}"/>
                </a:ext>
              </a:extLst>
            </p:cNvPr>
            <p:cNvSpPr txBox="1"/>
            <p:nvPr/>
          </p:nvSpPr>
          <p:spPr>
            <a:xfrm>
              <a:off x="10228100" y="2499750"/>
              <a:ext cx="2082355" cy="813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</a:rPr>
                <a:t>Numbers for Romania</a:t>
              </a:r>
              <a:endParaRPr lang="en-GB" sz="1400" b="1" dirty="0">
                <a:solidFill>
                  <a:schemeClr val="bg2"/>
                </a:solidFill>
                <a:effectLst>
                  <a:outerShdw sx="1000" sy="1000" algn="tl" rotWithShape="0">
                    <a:prstClr val="black"/>
                  </a:outerShdw>
                </a:effectLst>
              </a:endParaRPr>
            </a:p>
            <a:p>
              <a:endParaRPr lang="en-GB" sz="500" b="1" dirty="0">
                <a:solidFill>
                  <a:schemeClr val="bg2"/>
                </a:solidFill>
                <a:effectLst>
                  <a:outerShdw sx="1000" sy="1000" algn="tl" rotWithShape="0">
                    <a:prstClr val="black"/>
                  </a:outerShdw>
                </a:effectLst>
                <a:latin typeface="Arial" charset="0"/>
                <a:ea typeface="Arial" charset="0"/>
                <a:cs typeface="Arial" charset="0"/>
              </a:endParaRPr>
            </a:p>
            <a:p>
              <a:r>
                <a:rPr lang="en-US" sz="1200" b="1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5</a:t>
              </a:r>
              <a:r>
                <a:rPr lang="en-US" sz="1200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 summer students </a:t>
              </a:r>
              <a:r>
                <a:rPr lang="en-US" sz="800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during 2023</a:t>
              </a:r>
              <a:endParaRPr lang="en-US" sz="800" dirty="0">
                <a:solidFill>
                  <a:schemeClr val="bg1"/>
                </a:solidFill>
                <a:ea typeface="Arial" charset="0"/>
                <a:cs typeface="Arial" charset="0"/>
              </a:endParaRPr>
            </a:p>
            <a:p>
              <a:r>
                <a:rPr lang="en-US" sz="1200" b="1" dirty="0">
                  <a:solidFill>
                    <a:schemeClr val="bg1"/>
                  </a:solidFill>
                  <a:ea typeface="Arial" charset="0"/>
                  <a:cs typeface="Arial" charset="0"/>
                </a:rPr>
                <a:t>21 </a:t>
              </a:r>
              <a:r>
                <a:rPr lang="en-US" sz="1200" dirty="0">
                  <a:solidFill>
                    <a:schemeClr val="bg1"/>
                  </a:solidFill>
                  <a:ea typeface="Arial" charset="0"/>
                  <a:cs typeface="Arial" charset="0"/>
                </a:rPr>
                <a:t>teachers in T</a:t>
              </a:r>
              <a:r>
                <a:rPr lang="en-US" sz="1200" dirty="0">
                  <a:solidFill>
                    <a:schemeClr val="bg1"/>
                  </a:solidFill>
                </a:rPr>
                <a:t>eacher </a:t>
              </a:r>
              <a:r>
                <a:rPr lang="en-US" sz="1200" dirty="0" err="1">
                  <a:solidFill>
                    <a:schemeClr val="bg1"/>
                  </a:solidFill>
                </a:rPr>
                <a:t>Programmes</a:t>
              </a:r>
              <a:r>
                <a:rPr lang="en-US" sz="1200" dirty="0">
                  <a:solidFill>
                    <a:schemeClr val="bg1"/>
                  </a:solidFill>
                </a:rPr>
                <a:t> </a:t>
              </a:r>
              <a:r>
                <a:rPr lang="en-US" sz="800" dirty="0">
                  <a:solidFill>
                    <a:schemeClr val="bg1"/>
                  </a:solidFill>
                </a:rPr>
                <a:t>since 1998</a:t>
              </a:r>
            </a:p>
            <a:p>
              <a:r>
                <a:rPr lang="en-US" sz="1200" b="1" dirty="0">
                  <a:solidFill>
                    <a:schemeClr val="bg1"/>
                  </a:solidFill>
                </a:rPr>
                <a:t>26 </a:t>
              </a:r>
              <a:r>
                <a:rPr lang="en-US" sz="1200" dirty="0">
                  <a:solidFill>
                    <a:schemeClr val="bg1"/>
                  </a:solidFill>
                </a:rPr>
                <a:t>teams in BL4S competition </a:t>
              </a:r>
              <a:r>
                <a:rPr lang="en-US" sz="800" dirty="0">
                  <a:solidFill>
                    <a:schemeClr val="bg1"/>
                  </a:solidFill>
                </a:rPr>
                <a:t>since 2014</a:t>
              </a:r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D8B9829-D3F6-1F31-3EAE-1F5983BCB9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A3F6-1618-3548-975A-DD1A2939A246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929877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5D522F3-5B61-8C40-9626-AF40A30190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November 15, 2024</a:t>
            </a:r>
            <a:endParaRPr lang="fr-FR" dirty="0"/>
          </a:p>
        </p:txBody>
      </p:sp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CEA0E02F-0F05-8241-B94A-47175B994E1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498600"/>
            <a:ext cx="12192000" cy="4035950"/>
          </a:xfr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AE574AE-595C-1944-87B2-934780335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Inauguration </a:t>
            </a:r>
            <a:r>
              <a:rPr lang="fr-FR" dirty="0" err="1"/>
              <a:t>Ceremony</a:t>
            </a:r>
            <a:r>
              <a:rPr lang="fr-FR" dirty="0"/>
              <a:t> of DUROCERN</a:t>
            </a:r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01324C7-43E8-524C-933D-28DBA435A1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000" y="465592"/>
            <a:ext cx="10800000" cy="590576"/>
          </a:xfrm>
        </p:spPr>
        <p:txBody>
          <a:bodyPr>
            <a:noAutofit/>
          </a:bodyPr>
          <a:lstStyle/>
          <a:p>
            <a:r>
              <a:rPr lang="en-US" sz="3600" dirty="0"/>
              <a:t>CERN Science Gateway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67B3B43-A8C1-2349-90BE-DFBFE41D81F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95998" y="4908688"/>
            <a:ext cx="3528000" cy="1252621"/>
          </a:xfrm>
        </p:spPr>
        <p:txBody>
          <a:bodyPr anchor="ctr" anchorCtr="0">
            <a:normAutofit/>
          </a:bodyPr>
          <a:lstStyle/>
          <a:p>
            <a:pPr algn="ctr"/>
            <a:r>
              <a:rPr lang="en-US" sz="1900" dirty="0"/>
              <a:t>CERN’s new education and outreach </a:t>
            </a:r>
            <a:r>
              <a:rPr lang="en-US" sz="1900" dirty="0" err="1"/>
              <a:t>centre</a:t>
            </a:r>
            <a:r>
              <a:rPr lang="en-US" sz="1900" dirty="0"/>
              <a:t> for all </a:t>
            </a:r>
            <a:br>
              <a:rPr lang="en-US" sz="1900" dirty="0"/>
            </a:br>
            <a:r>
              <a:rPr lang="en-US" sz="1900" dirty="0"/>
              <a:t>publics aged 5-plus.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50782A6-230E-F94C-8734-ADC5EA24998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332337" y="4908241"/>
            <a:ext cx="3528000" cy="1252622"/>
          </a:xfrm>
        </p:spPr>
        <p:txBody>
          <a:bodyPr anchor="ctr" anchorCtr="0">
            <a:normAutofit/>
          </a:bodyPr>
          <a:lstStyle/>
          <a:p>
            <a:r>
              <a:rPr lang="fr-CH" sz="1900" b="0" i="0" u="none" strike="noStrike" dirty="0" err="1">
                <a:solidFill>
                  <a:schemeClr val="bg2"/>
                </a:solidFill>
                <a:effectLst/>
                <a:latin typeface="Helvetica" pitchFamily="2" charset="0"/>
              </a:rPr>
              <a:t>Inaugurated</a:t>
            </a:r>
            <a:r>
              <a:rPr lang="fr-CH" sz="1900" b="0" i="0" u="none" strike="noStrike" dirty="0">
                <a:solidFill>
                  <a:schemeClr val="bg2"/>
                </a:solidFill>
                <a:effectLst/>
                <a:latin typeface="Helvetica" pitchFamily="2" charset="0"/>
              </a:rPr>
              <a:t> </a:t>
            </a:r>
            <a:br>
              <a:rPr lang="fr-CH" sz="1900" b="0" i="0" u="none" strike="noStrike" dirty="0">
                <a:solidFill>
                  <a:schemeClr val="bg2"/>
                </a:solidFill>
                <a:effectLst/>
                <a:latin typeface="Helvetica" pitchFamily="2" charset="0"/>
              </a:rPr>
            </a:br>
            <a:r>
              <a:rPr lang="fr-CH" sz="1900" b="0" i="0" u="none" strike="noStrike" dirty="0" err="1">
                <a:solidFill>
                  <a:schemeClr val="bg2"/>
                </a:solidFill>
                <a:effectLst/>
                <a:latin typeface="Helvetica" pitchFamily="2" charset="0"/>
              </a:rPr>
              <a:t>October</a:t>
            </a:r>
            <a:r>
              <a:rPr lang="fr-CH" sz="1900" b="0" i="0" u="none" strike="noStrike" dirty="0">
                <a:solidFill>
                  <a:schemeClr val="bg2"/>
                </a:solidFill>
                <a:effectLst/>
                <a:latin typeface="Helvetica" pitchFamily="2" charset="0"/>
              </a:rPr>
              <a:t> </a:t>
            </a:r>
            <a:r>
              <a:rPr lang="en-US" sz="1900" dirty="0">
                <a:solidFill>
                  <a:schemeClr val="bg2"/>
                </a:solidFill>
              </a:rPr>
              <a:t>2023.</a:t>
            </a:r>
          </a:p>
          <a:p>
            <a:r>
              <a:rPr lang="en-US" sz="1900" dirty="0"/>
              <a:t>Number of visitors: </a:t>
            </a:r>
            <a:r>
              <a:rPr lang="en-US" sz="1900" b="1" dirty="0"/>
              <a:t>&gt;400 000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4195FEC-DF91-8B4B-B6A7-AC57E7E2C27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968675" y="4908240"/>
            <a:ext cx="3528000" cy="1252621"/>
          </a:xfrm>
        </p:spPr>
        <p:txBody>
          <a:bodyPr anchor="ctr" anchorCtr="0">
            <a:normAutofit/>
          </a:bodyPr>
          <a:lstStyle/>
          <a:p>
            <a:pPr algn="ctr"/>
            <a:r>
              <a:rPr lang="en-US" sz="1900" dirty="0"/>
              <a:t>Immersive exhibitions, education labs, events </a:t>
            </a:r>
            <a:br>
              <a:rPr lang="en-US" sz="1900" dirty="0"/>
            </a:br>
            <a:r>
              <a:rPr lang="en-US" sz="1900" dirty="0"/>
              <a:t>and shows.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49C0D3-10FF-C8FE-DF03-C64DFD8CCA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A3F6-1618-3548-975A-DD1A2939A246}" type="slidenum">
              <a:rPr lang="fr-FR" smtClean="0"/>
              <a:t>16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003728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FA3D0B-9F7F-8A3F-6714-8F24550E0E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November 15, 2024</a:t>
            </a:r>
            <a:endParaRPr lang="fr-FR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A4ACC4A-94EB-76FE-CCA5-6E6B43118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A3F6-1618-3548-975A-DD1A2939A246}" type="slidenum">
              <a:rPr lang="fr-FR" smtClean="0"/>
              <a:t>17</a:t>
            </a:fld>
            <a:endParaRPr lang="fr-FR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6D556AE-C0F2-B26B-9B13-FF952D7D8D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Our Goals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B589B0-62FE-2082-713D-CA46A03FE80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Inauguration Ceremony of DUROCERN</a:t>
            </a:r>
          </a:p>
        </p:txBody>
      </p:sp>
      <p:pic>
        <p:nvPicPr>
          <p:cNvPr id="9" name="Picture Placeholder 8" descr="A group of people looking at a display&#10;&#10;Description automatically generated">
            <a:extLst>
              <a:ext uri="{FF2B5EF4-FFF2-40B4-BE49-F238E27FC236}">
                <a16:creationId xmlns:a16="http://schemas.microsoft.com/office/drawing/2014/main" id="{F408420A-3715-B731-1932-C136956DB66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225188"/>
            <a:ext cx="6096001" cy="6640246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488E72A-DFF4-4821-05F4-73F113C2D37D}"/>
              </a:ext>
            </a:extLst>
          </p:cNvPr>
          <p:cNvSpPr txBox="1">
            <a:spLocks/>
          </p:cNvSpPr>
          <p:nvPr/>
        </p:nvSpPr>
        <p:spPr>
          <a:xfrm>
            <a:off x="680118" y="1280160"/>
            <a:ext cx="5050122" cy="540484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800" dirty="0"/>
              <a:t>Enable a diverse audience across all sectors of the public to </a:t>
            </a:r>
            <a:r>
              <a:rPr lang="en-GB" sz="1800" b="1" dirty="0"/>
              <a:t>engage</a:t>
            </a:r>
            <a:r>
              <a:rPr lang="en-GB" sz="1800" dirty="0"/>
              <a:t> with the science, the discoveries, the technologies and the people working at CERN</a:t>
            </a:r>
            <a:endParaRPr lang="en-CH" sz="1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800" b="1" dirty="0"/>
              <a:t>Inspire</a:t>
            </a:r>
            <a:r>
              <a:rPr lang="en-GB" sz="1800" dirty="0"/>
              <a:t> the next generation to explore a career in science and technology</a:t>
            </a:r>
            <a:endParaRPr lang="en-CH" sz="1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800" b="1" dirty="0"/>
              <a:t>Empower</a:t>
            </a:r>
            <a:r>
              <a:rPr lang="en-GB" sz="1800" dirty="0"/>
              <a:t> visitors of all ages to make sense of the science that shapes their lives</a:t>
            </a:r>
            <a:endParaRPr lang="en-CH" sz="1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800" b="1" dirty="0"/>
              <a:t>Conserve </a:t>
            </a:r>
            <a:r>
              <a:rPr lang="en-GB" sz="1800" dirty="0"/>
              <a:t>and display the heritage of big science, the objects and stories that transmit the tremendous human endeavour in a tangible way.</a:t>
            </a:r>
            <a:endParaRPr lang="en-CH" sz="1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800" b="1" dirty="0"/>
              <a:t>Build ties </a:t>
            </a:r>
            <a:r>
              <a:rPr lang="en-GB" sz="1800" dirty="0"/>
              <a:t>across CERN Member States and beyond, encouraging co-creation with other museums, science centres, cultural centres and education networks.</a:t>
            </a:r>
            <a:endParaRPr lang="en-CH" sz="1800" dirty="0"/>
          </a:p>
        </p:txBody>
      </p:sp>
    </p:spTree>
    <p:extLst>
      <p:ext uri="{BB962C8B-B14F-4D97-AF65-F5344CB8AC3E}">
        <p14:creationId xmlns:p14="http://schemas.microsoft.com/office/powerpoint/2010/main" val="5305324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4EFBF18-968F-DA3F-60C9-570C0F43DD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Outreach activities at CERN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242D1E-1AA4-7F70-B4B6-68DAEF4EF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Inauguration Ceremony of DUROCERN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F840F4-63C1-C94B-5006-03282FBF68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8" name="Picture 7" descr="A group of people in different poses&#10;&#10;Description automatically generated">
            <a:extLst>
              <a:ext uri="{FF2B5EF4-FFF2-40B4-BE49-F238E27FC236}">
                <a16:creationId xmlns:a16="http://schemas.microsoft.com/office/drawing/2014/main" id="{2E699E7B-44AA-FB83-8C7B-5263AEA2547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7631" y="1439334"/>
            <a:ext cx="4756382" cy="26754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903A6DD-1ACC-65A1-39CB-218522910F2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89955" y="4114799"/>
            <a:ext cx="1496581" cy="140168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417A5D7-B5D4-DA93-170E-84E8043190EC}"/>
              </a:ext>
            </a:extLst>
          </p:cNvPr>
          <p:cNvSpPr txBox="1"/>
          <p:nvPr/>
        </p:nvSpPr>
        <p:spPr>
          <a:xfrm>
            <a:off x="407988" y="1497932"/>
            <a:ext cx="6429463" cy="486287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r-CH" b="1" dirty="0"/>
              <a:t>At CERN		</a:t>
            </a:r>
            <a:r>
              <a:rPr lang="fr-CH" i="1" dirty="0" err="1"/>
              <a:t>average</a:t>
            </a:r>
            <a:r>
              <a:rPr lang="fr-CH" i="1" dirty="0"/>
              <a:t> </a:t>
            </a:r>
            <a:r>
              <a:rPr lang="fr-CH" i="1" dirty="0" err="1"/>
              <a:t>yearly</a:t>
            </a:r>
            <a:r>
              <a:rPr lang="fr-CH" i="1" dirty="0"/>
              <a:t> figures</a:t>
            </a:r>
            <a:br>
              <a:rPr lang="fr-CH" i="1" dirty="0"/>
            </a:br>
            <a:endParaRPr lang="fr-CH" sz="1000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r-CH" dirty="0"/>
              <a:t>Permanent exhibitions	400’000 </a:t>
            </a:r>
            <a:r>
              <a:rPr lang="fr-CH" dirty="0" err="1"/>
              <a:t>visitors</a:t>
            </a:r>
            <a:endParaRPr lang="fr-CH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dirty="0" err="1"/>
              <a:t>Guided</a:t>
            </a:r>
            <a:r>
              <a:rPr lang="fr-CH" dirty="0"/>
              <a:t> tours		150’000 </a:t>
            </a:r>
            <a:r>
              <a:rPr lang="fr-CH" dirty="0" err="1"/>
              <a:t>visitors</a:t>
            </a:r>
            <a:endParaRPr lang="fr-CH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r-CH" dirty="0" err="1"/>
              <a:t>Lab</a:t>
            </a:r>
            <a:r>
              <a:rPr lang="fr-CH" dirty="0"/>
              <a:t> workshops		27’000 participants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r-CH" dirty="0"/>
              <a:t>Science shows 	</a:t>
            </a:r>
            <a:r>
              <a:rPr lang="fr-CH" dirty="0" err="1"/>
              <a:t>thousands</a:t>
            </a:r>
            <a:r>
              <a:rPr lang="fr-CH" dirty="0"/>
              <a:t> of participants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Public events		7’000 participants / 10 events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Temporary exhibitions	(ongoing)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Open days		Every 5/6 years,</a:t>
            </a:r>
            <a:br>
              <a:rPr lang="en-GB" dirty="0"/>
            </a:br>
            <a:r>
              <a:rPr lang="en-GB" dirty="0"/>
              <a:t>			75’000 visitors in 2 days</a:t>
            </a:r>
          </a:p>
          <a:p>
            <a:pPr algn="l"/>
            <a:endParaRPr lang="fr-CH" dirty="0"/>
          </a:p>
          <a:p>
            <a:pPr algn="l"/>
            <a:r>
              <a:rPr lang="fr-CH" b="1" dirty="0"/>
              <a:t>In the local area and in the world</a:t>
            </a:r>
            <a:br>
              <a:rPr lang="fr-CH" b="1" dirty="0"/>
            </a:br>
            <a:endParaRPr lang="fr-CH" sz="1000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r-CH" dirty="0"/>
              <a:t>Passport to the Big Bang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r-CH" dirty="0"/>
              <a:t>Local area activities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dirty="0"/>
              <a:t>Travelling exhibitions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dirty="0"/>
              <a:t>Virtual </a:t>
            </a:r>
            <a:r>
              <a:rPr lang="fr-CH" dirty="0" err="1"/>
              <a:t>visits</a:t>
            </a:r>
            <a:endParaRPr lang="fr-CH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71EE26E-E0C5-C6D7-6D97-0E0B3BA98A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660891" y="4114799"/>
            <a:ext cx="1487745" cy="1401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945FF775-C022-F80B-7DA4-6DBADD585C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222990" y="4114799"/>
            <a:ext cx="1496581" cy="1402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96A3768-10BB-B731-EFE2-1207C2481B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November 15, 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64435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9E812BC-675A-5B62-1B2D-EDA0DEB29F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November 15, 2024</a:t>
            </a:r>
            <a:endParaRPr lang="fr-F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A5EFA8-B48B-070C-2EF3-CB12587AB7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Inauguration Ceremony of DUROCERN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4686C6-F2D6-5B17-9E8C-A39765E92F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A3F6-1618-3548-975A-DD1A2939A246}" type="slidenum">
              <a:rPr lang="fr-FR" smtClean="0"/>
              <a:t>19</a:t>
            </a:fld>
            <a:endParaRPr lang="fr-FR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72155CEA-5EEC-56E3-5683-A89F199ADB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215145"/>
            <a:ext cx="12192000" cy="6187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0CCDDF91-24DA-287C-AD68-D6D341809640}"/>
              </a:ext>
            </a:extLst>
          </p:cNvPr>
          <p:cNvSpPr txBox="1">
            <a:spLocks/>
          </p:cNvSpPr>
          <p:nvPr/>
        </p:nvSpPr>
        <p:spPr>
          <a:xfrm>
            <a:off x="307650" y="434153"/>
            <a:ext cx="3161306" cy="2934391"/>
          </a:xfrm>
          <a:prstGeom prst="rect">
            <a:avLst/>
          </a:prstGeom>
          <a:solidFill>
            <a:srgbClr val="00519C">
              <a:alpha val="80000"/>
            </a:srgbClr>
          </a:solidFill>
        </p:spPr>
        <p:txBody>
          <a:bodyPr anchor="t"/>
          <a:lstStyle/>
          <a:p>
            <a:pPr fontAlgn="auto">
              <a:spcAft>
                <a:spcPts val="0"/>
              </a:spcAft>
              <a:defRPr/>
            </a:pPr>
            <a:r>
              <a:rPr lang="fr-CH" sz="2800" dirty="0">
                <a:solidFill>
                  <a:schemeClr val="bg1"/>
                </a:solidFill>
              </a:rPr>
              <a:t>Interactive</a:t>
            </a:r>
            <a:br>
              <a:rPr lang="fr-CH" sz="2800" dirty="0">
                <a:solidFill>
                  <a:schemeClr val="bg1"/>
                </a:solidFill>
              </a:rPr>
            </a:br>
            <a:r>
              <a:rPr lang="fr-CH" sz="2800" dirty="0">
                <a:solidFill>
                  <a:schemeClr val="bg1"/>
                </a:solidFill>
              </a:rPr>
              <a:t>exhibitions</a:t>
            </a:r>
          </a:p>
          <a:p>
            <a:pPr fontAlgn="auto">
              <a:spcAft>
                <a:spcPts val="0"/>
              </a:spcAft>
              <a:defRPr/>
            </a:pPr>
            <a:endParaRPr lang="fr-CH" dirty="0">
              <a:solidFill>
                <a:schemeClr val="bg1"/>
              </a:solidFill>
              <a:effectLst/>
            </a:endParaRPr>
          </a:p>
          <a:p>
            <a:pPr marL="171450" indent="-17145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r-CH" b="1" dirty="0">
                <a:solidFill>
                  <a:schemeClr val="bg1"/>
                </a:solidFill>
                <a:effectLst/>
              </a:rPr>
              <a:t>From 8 years </a:t>
            </a:r>
            <a:r>
              <a:rPr lang="fr-CH" b="1" dirty="0" err="1">
                <a:solidFill>
                  <a:schemeClr val="bg1"/>
                </a:solidFill>
                <a:effectLst/>
              </a:rPr>
              <a:t>old</a:t>
            </a:r>
            <a:endParaRPr lang="fr-CH" b="1" dirty="0">
              <a:solidFill>
                <a:schemeClr val="bg1"/>
              </a:solidFill>
              <a:effectLst/>
            </a:endParaRPr>
          </a:p>
          <a:p>
            <a:pPr marL="171450" indent="-17145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r-CH" b="1" dirty="0">
                <a:solidFill>
                  <a:schemeClr val="bg1"/>
                </a:solidFill>
              </a:rPr>
              <a:t>2 to 3 </a:t>
            </a:r>
            <a:r>
              <a:rPr lang="fr-CH" b="1" dirty="0" err="1">
                <a:solidFill>
                  <a:schemeClr val="bg1"/>
                </a:solidFill>
              </a:rPr>
              <a:t>hours</a:t>
            </a:r>
            <a:r>
              <a:rPr lang="fr-CH" b="1" dirty="0">
                <a:solidFill>
                  <a:schemeClr val="bg1"/>
                </a:solidFill>
              </a:rPr>
              <a:t> of </a:t>
            </a:r>
            <a:r>
              <a:rPr lang="fr-CH" b="1" dirty="0" err="1">
                <a:solidFill>
                  <a:schemeClr val="bg1"/>
                </a:solidFill>
              </a:rPr>
              <a:t>activity</a:t>
            </a:r>
            <a:endParaRPr lang="fr-CH" b="1" dirty="0">
              <a:solidFill>
                <a:schemeClr val="bg1"/>
              </a:solidFill>
              <a:effectLst/>
            </a:endParaRPr>
          </a:p>
          <a:p>
            <a:pPr marL="171450" indent="-17145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fr-CH" dirty="0">
              <a:solidFill>
                <a:schemeClr val="bg1"/>
              </a:solidFill>
            </a:endParaRPr>
          </a:p>
          <a:p>
            <a:pPr marL="628650" lvl="1" indent="-171450">
              <a:buFont typeface="Arial" panose="020B0604020202020204" pitchFamily="34" charset="0"/>
              <a:buChar char="•"/>
              <a:defRPr/>
            </a:pPr>
            <a:r>
              <a:rPr lang="fr-CH" dirty="0">
                <a:solidFill>
                  <a:schemeClr val="bg1"/>
                </a:solidFill>
              </a:rPr>
              <a:t>Discover CERN</a:t>
            </a:r>
          </a:p>
          <a:p>
            <a:pPr marL="628650" lvl="1" indent="-171450">
              <a:buFont typeface="Arial" panose="020B0604020202020204" pitchFamily="34" charset="0"/>
              <a:buChar char="•"/>
              <a:defRPr/>
            </a:pPr>
            <a:r>
              <a:rPr lang="fr-CH" dirty="0">
                <a:solidFill>
                  <a:schemeClr val="bg1"/>
                </a:solidFill>
              </a:rPr>
              <a:t>Our </a:t>
            </a:r>
            <a:r>
              <a:rPr lang="fr-CH" dirty="0" err="1">
                <a:solidFill>
                  <a:schemeClr val="bg1"/>
                </a:solidFill>
              </a:rPr>
              <a:t>Universe</a:t>
            </a:r>
            <a:endParaRPr lang="fr-CH" dirty="0">
              <a:solidFill>
                <a:schemeClr val="bg1"/>
              </a:solidFill>
            </a:endParaRPr>
          </a:p>
          <a:p>
            <a:pPr marL="628650" lvl="1" indent="-171450">
              <a:buFont typeface="Arial" panose="020B0604020202020204" pitchFamily="34" charset="0"/>
              <a:buChar char="•"/>
              <a:defRPr/>
            </a:pPr>
            <a:r>
              <a:rPr lang="fr-CH" dirty="0">
                <a:solidFill>
                  <a:schemeClr val="bg1"/>
                </a:solidFill>
              </a:rPr>
              <a:t>Quantum World</a:t>
            </a:r>
          </a:p>
        </p:txBody>
      </p:sp>
    </p:spTree>
    <p:extLst>
      <p:ext uri="{BB962C8B-B14F-4D97-AF65-F5344CB8AC3E}">
        <p14:creationId xmlns:p14="http://schemas.microsoft.com/office/powerpoint/2010/main" val="22681310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24DC279-DF51-8A49-91E7-DDFB39387D9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21895"/>
            <a:ext cx="12192000" cy="4223103"/>
          </a:xfrm>
          <a:prstGeom prst="rect">
            <a:avLst/>
          </a:prstGeom>
        </p:spPr>
      </p:pic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November 15, 2024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1296000" y="6439599"/>
            <a:ext cx="3608877" cy="241832"/>
          </a:xfrm>
        </p:spPr>
        <p:txBody>
          <a:bodyPr/>
          <a:lstStyle/>
          <a:p>
            <a:r>
              <a:rPr lang="fr-FR"/>
              <a:t>Inauguration Ceremony of DUROCERN</a:t>
            </a:r>
            <a:endParaRPr lang="en-US" dirty="0"/>
          </a:p>
        </p:txBody>
      </p:sp>
      <p:sp>
        <p:nvSpPr>
          <p:cNvPr id="2" name="ZoneTexte 11">
            <a:extLst>
              <a:ext uri="{FF2B5EF4-FFF2-40B4-BE49-F238E27FC236}">
                <a16:creationId xmlns:a16="http://schemas.microsoft.com/office/drawing/2014/main" id="{A707F6FF-0B23-12B3-45B2-B3ED8D27E61E}"/>
              </a:ext>
            </a:extLst>
          </p:cNvPr>
          <p:cNvSpPr txBox="1"/>
          <p:nvPr/>
        </p:nvSpPr>
        <p:spPr>
          <a:xfrm>
            <a:off x="633751" y="4616782"/>
            <a:ext cx="10799999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CERN’s mission</a:t>
            </a:r>
            <a:endParaRPr lang="en-US" sz="2000" dirty="0"/>
          </a:p>
          <a:p>
            <a:pPr algn="ctr"/>
            <a:endParaRPr lang="en-US" sz="2000" dirty="0"/>
          </a:p>
          <a:p>
            <a:pPr algn="ctr"/>
            <a:r>
              <a:rPr lang="en-US" sz="2000" dirty="0"/>
              <a:t>Malika Meddahi</a:t>
            </a:r>
          </a:p>
          <a:p>
            <a:pPr algn="ctr"/>
            <a:r>
              <a:rPr lang="en-US" sz="2000" dirty="0"/>
              <a:t>CERN Deputy Director for Accelerators and Technology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F827670-A26D-589A-0544-44D6A4ABF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A3F6-1618-3548-975A-DD1A2939A246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255898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A680EE-7800-5D56-4A57-F23980A404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0DDD47D-C980-7F0A-D465-6A7F5E502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November 15, 2024</a:t>
            </a:r>
            <a:endParaRPr lang="fr-F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8AFCCEC-B2E9-0A50-B08F-0E9888CD71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Inauguration Ceremony of DUROCERN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D95AFE-BDEA-C3AA-CED2-B635EF685E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A3F6-1618-3548-975A-DD1A2939A246}" type="slidenum">
              <a:rPr lang="fr-FR" smtClean="0"/>
              <a:t>20</a:t>
            </a:fld>
            <a:endParaRPr lang="fr-FR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816706-14EE-70D7-6F9C-2A665E19BC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214907"/>
            <a:ext cx="12192000" cy="6212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52157CA-A143-0562-4481-EE65F363970A}"/>
              </a:ext>
            </a:extLst>
          </p:cNvPr>
          <p:cNvSpPr txBox="1">
            <a:spLocks/>
          </p:cNvSpPr>
          <p:nvPr/>
        </p:nvSpPr>
        <p:spPr>
          <a:xfrm>
            <a:off x="9053569" y="2982351"/>
            <a:ext cx="2742563" cy="3458049"/>
          </a:xfrm>
          <a:prstGeom prst="rect">
            <a:avLst/>
          </a:prstGeom>
          <a:solidFill>
            <a:srgbClr val="00519C">
              <a:alpha val="80000"/>
            </a:srgbClr>
          </a:solidFill>
        </p:spPr>
        <p:txBody>
          <a:bodyPr anchor="t"/>
          <a:lstStyle/>
          <a:p>
            <a:pPr fontAlgn="auto">
              <a:spcAft>
                <a:spcPts val="0"/>
              </a:spcAft>
              <a:defRPr/>
            </a:pPr>
            <a:r>
              <a:rPr lang="fr-CH" sz="2800" dirty="0" err="1">
                <a:solidFill>
                  <a:schemeClr val="bg1"/>
                </a:solidFill>
              </a:rPr>
              <a:t>Lab</a:t>
            </a:r>
            <a:r>
              <a:rPr lang="fr-CH" sz="2800" dirty="0">
                <a:solidFill>
                  <a:schemeClr val="bg1"/>
                </a:solidFill>
              </a:rPr>
              <a:t> workshops</a:t>
            </a:r>
          </a:p>
          <a:p>
            <a:pPr fontAlgn="auto">
              <a:spcAft>
                <a:spcPts val="0"/>
              </a:spcAft>
              <a:defRPr/>
            </a:pPr>
            <a:endParaRPr lang="fr-CH" dirty="0">
              <a:solidFill>
                <a:schemeClr val="bg1"/>
              </a:solidFill>
              <a:effectLst/>
            </a:endParaRPr>
          </a:p>
          <a:p>
            <a:pPr marL="171450" indent="-17145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r-CH" b="1" dirty="0">
                <a:solidFill>
                  <a:schemeClr val="bg1"/>
                </a:solidFill>
                <a:effectLst/>
              </a:rPr>
              <a:t>From 5 years </a:t>
            </a:r>
            <a:r>
              <a:rPr lang="fr-CH" b="1" dirty="0" err="1">
                <a:solidFill>
                  <a:schemeClr val="bg1"/>
                </a:solidFill>
                <a:effectLst/>
              </a:rPr>
              <a:t>old</a:t>
            </a:r>
            <a:endParaRPr lang="fr-CH" b="1" dirty="0">
              <a:solidFill>
                <a:schemeClr val="bg1"/>
              </a:solidFill>
              <a:effectLst/>
            </a:endParaRPr>
          </a:p>
          <a:p>
            <a:pPr marL="171450" indent="-17145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r-CH" b="1" dirty="0">
                <a:solidFill>
                  <a:schemeClr val="bg1"/>
                </a:solidFill>
                <a:effectLst/>
              </a:rPr>
              <a:t>45 minutes</a:t>
            </a:r>
          </a:p>
          <a:p>
            <a:pPr marL="171450" indent="-17145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fr-CH" dirty="0">
              <a:solidFill>
                <a:schemeClr val="bg1"/>
              </a:solidFill>
            </a:endParaRPr>
          </a:p>
          <a:p>
            <a:pPr marL="628650" lvl="1" indent="-171450">
              <a:buFont typeface="Arial" panose="020B0604020202020204" pitchFamily="34" charset="0"/>
              <a:buChar char="•"/>
              <a:defRPr/>
            </a:pPr>
            <a:r>
              <a:rPr lang="fr-CH" dirty="0">
                <a:solidFill>
                  <a:schemeClr val="bg1"/>
                </a:solidFill>
              </a:rPr>
              <a:t>Seeing the invisible</a:t>
            </a:r>
          </a:p>
          <a:p>
            <a:pPr marL="628650" lvl="1" indent="-171450">
              <a:buFont typeface="Arial" panose="020B0604020202020204" pitchFamily="34" charset="0"/>
              <a:buChar char="•"/>
              <a:defRPr/>
            </a:pPr>
            <a:r>
              <a:rPr lang="fr-CH" dirty="0" err="1">
                <a:solidFill>
                  <a:schemeClr val="bg1"/>
                </a:solidFill>
              </a:rPr>
              <a:t>Robotics</a:t>
            </a:r>
            <a:endParaRPr lang="fr-CH" dirty="0">
              <a:solidFill>
                <a:schemeClr val="bg1"/>
              </a:solidFill>
            </a:endParaRPr>
          </a:p>
          <a:p>
            <a:pPr marL="628650" lvl="1" indent="-171450">
              <a:buFont typeface="Arial" panose="020B0604020202020204" pitchFamily="34" charset="0"/>
              <a:buChar char="•"/>
              <a:defRPr/>
            </a:pPr>
            <a:r>
              <a:rPr lang="fr-CH" dirty="0" err="1">
                <a:solidFill>
                  <a:schemeClr val="bg1"/>
                </a:solidFill>
              </a:rPr>
              <a:t>Magnetism</a:t>
            </a:r>
            <a:endParaRPr lang="fr-CH" dirty="0">
              <a:solidFill>
                <a:schemeClr val="bg1"/>
              </a:solidFill>
            </a:endParaRPr>
          </a:p>
          <a:p>
            <a:pPr marL="628650" lvl="1" indent="-171450">
              <a:buFont typeface="Arial" panose="020B0604020202020204" pitchFamily="34" charset="0"/>
              <a:buChar char="•"/>
              <a:defRPr/>
            </a:pPr>
            <a:r>
              <a:rPr lang="fr-CH" dirty="0">
                <a:solidFill>
                  <a:schemeClr val="bg1"/>
                </a:solidFill>
              </a:rPr>
              <a:t>Power of the air</a:t>
            </a:r>
          </a:p>
          <a:p>
            <a:pPr marL="628650" lvl="1" indent="-171450">
              <a:buFont typeface="Arial" panose="020B0604020202020204" pitchFamily="34" charset="0"/>
              <a:buChar char="•"/>
              <a:defRPr/>
            </a:pPr>
            <a:r>
              <a:rPr lang="fr-CH" dirty="0">
                <a:solidFill>
                  <a:schemeClr val="bg1"/>
                </a:solidFill>
              </a:rPr>
              <a:t>Detectors etc.</a:t>
            </a:r>
          </a:p>
        </p:txBody>
      </p:sp>
    </p:spTree>
    <p:extLst>
      <p:ext uri="{BB962C8B-B14F-4D97-AF65-F5344CB8AC3E}">
        <p14:creationId xmlns:p14="http://schemas.microsoft.com/office/powerpoint/2010/main" val="19927317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9E812BC-675A-5B62-1B2D-EDA0DEB29F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November 15, 2024</a:t>
            </a:r>
            <a:endParaRPr lang="fr-F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A5EFA8-B48B-070C-2EF3-CB12587AB7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Inauguration Ceremony of DUROCERN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4686C6-F2D6-5B17-9E8C-A39765E92F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A3F6-1618-3548-975A-DD1A2939A246}" type="slidenum">
              <a:rPr lang="fr-FR" smtClean="0"/>
              <a:t>21</a:t>
            </a:fld>
            <a:endParaRPr lang="fr-FR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0FEB2B3E-E84E-FD08-7991-01D59BFB4A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-4616"/>
          <a:stretch/>
        </p:blipFill>
        <p:spPr bwMode="auto">
          <a:xfrm>
            <a:off x="0" y="171088"/>
            <a:ext cx="12754809" cy="6178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24D8A899-5504-E31B-7754-F0B2018C9BF0}"/>
              </a:ext>
            </a:extLst>
          </p:cNvPr>
          <p:cNvSpPr txBox="1">
            <a:spLocks/>
          </p:cNvSpPr>
          <p:nvPr/>
        </p:nvSpPr>
        <p:spPr>
          <a:xfrm>
            <a:off x="8769319" y="3260392"/>
            <a:ext cx="2742563" cy="2885576"/>
          </a:xfrm>
          <a:prstGeom prst="rect">
            <a:avLst/>
          </a:prstGeom>
          <a:solidFill>
            <a:srgbClr val="00519C">
              <a:alpha val="80000"/>
            </a:srgbClr>
          </a:solidFill>
        </p:spPr>
        <p:txBody>
          <a:bodyPr anchor="t"/>
          <a:lstStyle/>
          <a:p>
            <a:pPr fontAlgn="auto">
              <a:spcAft>
                <a:spcPts val="0"/>
              </a:spcAft>
              <a:defRPr/>
            </a:pPr>
            <a:r>
              <a:rPr lang="fr-CH" sz="2800" dirty="0">
                <a:solidFill>
                  <a:schemeClr val="bg1"/>
                </a:solidFill>
              </a:rPr>
              <a:t>Science shows</a:t>
            </a:r>
          </a:p>
          <a:p>
            <a:pPr fontAlgn="auto">
              <a:spcAft>
                <a:spcPts val="0"/>
              </a:spcAft>
              <a:defRPr/>
            </a:pPr>
            <a:endParaRPr lang="fr-CH" dirty="0">
              <a:solidFill>
                <a:schemeClr val="bg1"/>
              </a:solidFill>
              <a:effectLst/>
            </a:endParaRPr>
          </a:p>
          <a:p>
            <a:pPr marL="171450" indent="-17145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r-CH" b="1" dirty="0">
                <a:solidFill>
                  <a:schemeClr val="bg1"/>
                </a:solidFill>
                <a:effectLst/>
              </a:rPr>
              <a:t>From 4 years </a:t>
            </a:r>
            <a:r>
              <a:rPr lang="fr-CH" b="1" dirty="0" err="1">
                <a:solidFill>
                  <a:schemeClr val="bg1"/>
                </a:solidFill>
                <a:effectLst/>
              </a:rPr>
              <a:t>old</a:t>
            </a:r>
            <a:endParaRPr lang="fr-CH" b="1" dirty="0">
              <a:solidFill>
                <a:schemeClr val="bg1"/>
              </a:solidFill>
              <a:effectLst/>
            </a:endParaRPr>
          </a:p>
          <a:p>
            <a:pPr marL="171450" indent="-17145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r-CH" b="1" dirty="0">
                <a:solidFill>
                  <a:schemeClr val="bg1"/>
                </a:solidFill>
                <a:effectLst/>
              </a:rPr>
              <a:t>45 minutes</a:t>
            </a:r>
          </a:p>
          <a:p>
            <a:pPr marL="171450" indent="-17145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fr-CH" dirty="0">
              <a:solidFill>
                <a:schemeClr val="bg1"/>
              </a:solidFill>
              <a:effectLst/>
            </a:endParaRPr>
          </a:p>
          <a:p>
            <a:pPr marL="628650" lvl="1" indent="-171450">
              <a:buFont typeface="Arial" panose="020B0604020202020204" pitchFamily="34" charset="0"/>
              <a:buChar char="•"/>
              <a:defRPr/>
            </a:pPr>
            <a:r>
              <a:rPr lang="fr-CH" dirty="0">
                <a:solidFill>
                  <a:schemeClr val="bg1"/>
                </a:solidFill>
              </a:rPr>
              <a:t>States of </a:t>
            </a:r>
            <a:r>
              <a:rPr lang="fr-CH" dirty="0" err="1">
                <a:solidFill>
                  <a:schemeClr val="bg1"/>
                </a:solidFill>
              </a:rPr>
              <a:t>matter</a:t>
            </a:r>
            <a:endParaRPr lang="fr-CH" dirty="0">
              <a:solidFill>
                <a:schemeClr val="bg1"/>
              </a:solidFill>
            </a:endParaRPr>
          </a:p>
          <a:p>
            <a:pPr marL="628650" lvl="1" indent="-171450">
              <a:buFont typeface="Arial" panose="020B0604020202020204" pitchFamily="34" charset="0"/>
              <a:buChar char="•"/>
              <a:defRPr/>
            </a:pPr>
            <a:r>
              <a:rPr lang="fr-CH" dirty="0" err="1">
                <a:solidFill>
                  <a:schemeClr val="bg1"/>
                </a:solidFill>
              </a:rPr>
              <a:t>Cryogeny</a:t>
            </a:r>
            <a:endParaRPr lang="fr-CH" dirty="0">
              <a:solidFill>
                <a:schemeClr val="bg1"/>
              </a:solidFill>
            </a:endParaRPr>
          </a:p>
          <a:p>
            <a:pPr marL="628650" lvl="1" indent="-171450">
              <a:buFont typeface="Arial" panose="020B0604020202020204" pitchFamily="34" charset="0"/>
              <a:buChar char="•"/>
              <a:defRPr/>
            </a:pPr>
            <a:r>
              <a:rPr lang="fr-CH" dirty="0" err="1">
                <a:solidFill>
                  <a:schemeClr val="bg1"/>
                </a:solidFill>
              </a:rPr>
              <a:t>Magnetism</a:t>
            </a:r>
            <a:endParaRPr lang="fr-CH" dirty="0">
              <a:solidFill>
                <a:schemeClr val="bg1"/>
              </a:solidFill>
            </a:endParaRPr>
          </a:p>
          <a:p>
            <a:pPr marL="628650" lvl="1" indent="-171450">
              <a:buFont typeface="Arial" panose="020B0604020202020204" pitchFamily="34" charset="0"/>
              <a:buChar char="•"/>
              <a:defRPr/>
            </a:pPr>
            <a:r>
              <a:rPr lang="fr-CH" dirty="0">
                <a:solidFill>
                  <a:schemeClr val="bg1"/>
                </a:solidFill>
              </a:rPr>
              <a:t>Big data etc.</a:t>
            </a:r>
          </a:p>
        </p:txBody>
      </p:sp>
    </p:spTree>
    <p:extLst>
      <p:ext uri="{BB962C8B-B14F-4D97-AF65-F5344CB8AC3E}">
        <p14:creationId xmlns:p14="http://schemas.microsoft.com/office/powerpoint/2010/main" val="13985138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0D5D7C-FAF6-C3AD-DB0F-B0459C9AE4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November 15, 2024</a:t>
            </a:r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843CDD-D157-97DC-8D20-2BD0C1DEA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Inauguration Ceremony of DUROCERN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532D8B-C7D2-5BCB-223E-0710B93C3A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A3F6-1618-3548-975A-DD1A2939A246}" type="slidenum">
              <a:rPr lang="fr-FR" smtClean="0"/>
              <a:t>22</a:t>
            </a:fld>
            <a:endParaRPr lang="fr-FR"/>
          </a:p>
        </p:txBody>
      </p:sp>
      <p:pic>
        <p:nvPicPr>
          <p:cNvPr id="7" name="Image 2" descr="Une image contenant route&#10;&#10;Description générée automatiquement">
            <a:extLst>
              <a:ext uri="{FF2B5EF4-FFF2-40B4-BE49-F238E27FC236}">
                <a16:creationId xmlns:a16="http://schemas.microsoft.com/office/drawing/2014/main" id="{6AF112A4-BCBD-F5B1-36A8-14E66E11ED2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227607"/>
            <a:ext cx="12192001" cy="6212793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BE27BB61-7D7E-E99B-1C8E-3BE619E9CC2A}"/>
              </a:ext>
            </a:extLst>
          </p:cNvPr>
          <p:cNvSpPr txBox="1">
            <a:spLocks/>
          </p:cNvSpPr>
          <p:nvPr/>
        </p:nvSpPr>
        <p:spPr>
          <a:xfrm>
            <a:off x="8769319" y="3429000"/>
            <a:ext cx="2742563" cy="2886397"/>
          </a:xfrm>
          <a:prstGeom prst="rect">
            <a:avLst/>
          </a:prstGeom>
          <a:solidFill>
            <a:srgbClr val="00519C">
              <a:alpha val="80000"/>
            </a:srgbClr>
          </a:solidFill>
        </p:spPr>
        <p:txBody>
          <a:bodyPr anchor="t"/>
          <a:lstStyle/>
          <a:p>
            <a:pPr fontAlgn="auto">
              <a:spcAft>
                <a:spcPts val="0"/>
              </a:spcAft>
              <a:defRPr/>
            </a:pPr>
            <a:r>
              <a:rPr lang="fr-CH" sz="2800" dirty="0">
                <a:solidFill>
                  <a:schemeClr val="bg1"/>
                </a:solidFill>
              </a:rPr>
              <a:t>Guided tours</a:t>
            </a:r>
          </a:p>
          <a:p>
            <a:pPr fontAlgn="auto">
              <a:spcAft>
                <a:spcPts val="0"/>
              </a:spcAft>
              <a:defRPr/>
            </a:pPr>
            <a:endParaRPr lang="fr-CH" dirty="0">
              <a:solidFill>
                <a:schemeClr val="bg1"/>
              </a:solidFill>
              <a:effectLst/>
            </a:endParaRPr>
          </a:p>
          <a:p>
            <a:pPr marL="171450" indent="-17145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r-CH" b="1" dirty="0">
                <a:solidFill>
                  <a:schemeClr val="bg1"/>
                </a:solidFill>
              </a:rPr>
              <a:t>From 12 years </a:t>
            </a:r>
            <a:r>
              <a:rPr lang="fr-CH" b="1" dirty="0" err="1">
                <a:solidFill>
                  <a:schemeClr val="bg1"/>
                </a:solidFill>
              </a:rPr>
              <a:t>old</a:t>
            </a:r>
            <a:endParaRPr lang="fr-CH" b="1" dirty="0">
              <a:solidFill>
                <a:schemeClr val="bg1"/>
              </a:solidFill>
              <a:effectLst/>
            </a:endParaRPr>
          </a:p>
          <a:p>
            <a:pPr marL="171450" indent="-17145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r-CH" b="1" dirty="0">
                <a:solidFill>
                  <a:schemeClr val="bg1"/>
                </a:solidFill>
                <a:effectLst/>
              </a:rPr>
              <a:t>90-180 minutes</a:t>
            </a:r>
          </a:p>
          <a:p>
            <a:pPr marL="171450" indent="-17145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fr-CH" dirty="0">
              <a:solidFill>
                <a:schemeClr val="bg1"/>
              </a:solidFill>
            </a:endParaRPr>
          </a:p>
          <a:p>
            <a:pPr marL="628650" lvl="1" indent="-171450">
              <a:buFont typeface="Arial" panose="020B0604020202020204" pitchFamily="34" charset="0"/>
              <a:buChar char="•"/>
              <a:defRPr/>
            </a:pPr>
            <a:r>
              <a:rPr lang="fr-CH" dirty="0">
                <a:solidFill>
                  <a:schemeClr val="bg1"/>
                </a:solidFill>
              </a:rPr>
              <a:t>Surface </a:t>
            </a:r>
            <a:r>
              <a:rPr lang="fr-CH" dirty="0" err="1">
                <a:solidFill>
                  <a:schemeClr val="bg1"/>
                </a:solidFill>
              </a:rPr>
              <a:t>visits</a:t>
            </a:r>
            <a:endParaRPr lang="fr-CH" dirty="0">
              <a:solidFill>
                <a:schemeClr val="bg1"/>
              </a:solidFill>
            </a:endParaRPr>
          </a:p>
          <a:p>
            <a:pPr marL="628650" lvl="1" indent="-171450">
              <a:buFont typeface="Arial" panose="020B0604020202020204" pitchFamily="34" charset="0"/>
              <a:buChar char="•"/>
              <a:defRPr/>
            </a:pPr>
            <a:r>
              <a:rPr lang="fr-CH" dirty="0">
                <a:solidFill>
                  <a:schemeClr val="bg1"/>
                </a:solidFill>
              </a:rPr>
              <a:t>Underground </a:t>
            </a:r>
            <a:r>
              <a:rPr lang="fr-CH" dirty="0" err="1">
                <a:solidFill>
                  <a:schemeClr val="bg1"/>
                </a:solidFill>
              </a:rPr>
              <a:t>visits</a:t>
            </a:r>
            <a:br>
              <a:rPr lang="fr-CH" dirty="0">
                <a:solidFill>
                  <a:schemeClr val="bg1"/>
                </a:solidFill>
              </a:rPr>
            </a:br>
            <a:r>
              <a:rPr lang="fr-CH" dirty="0">
                <a:solidFill>
                  <a:schemeClr val="bg1"/>
                </a:solidFill>
              </a:rPr>
              <a:t>(</a:t>
            </a:r>
            <a:r>
              <a:rPr lang="fr-CH" dirty="0" err="1">
                <a:solidFill>
                  <a:schemeClr val="bg1"/>
                </a:solidFill>
              </a:rPr>
              <a:t>rarer</a:t>
            </a:r>
            <a:r>
              <a:rPr lang="fr-CH" dirty="0">
                <a:solidFill>
                  <a:schemeClr val="bg1"/>
                </a:solidFill>
              </a:rPr>
              <a:t>, in Winter only)</a:t>
            </a:r>
          </a:p>
        </p:txBody>
      </p:sp>
    </p:spTree>
    <p:extLst>
      <p:ext uri="{BB962C8B-B14F-4D97-AF65-F5344CB8AC3E}">
        <p14:creationId xmlns:p14="http://schemas.microsoft.com/office/powerpoint/2010/main" val="24116531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F1DE78-8B96-1E62-1B62-759A19D656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November 15, 2024</a:t>
            </a:r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386CF7-01DF-5EB9-B5CA-E64CE3297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Inauguration Ceremony of DUROCERN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6A8066-1E05-2895-6A01-F2381C9C0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A3F6-1618-3548-975A-DD1A2939A246}" type="slidenum">
              <a:rPr lang="fr-FR" smtClean="0"/>
              <a:t>23</a:t>
            </a:fld>
            <a:endParaRPr lang="fr-FR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4FE34279-EBB8-9845-3553-7B496EA7E2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71088"/>
            <a:ext cx="12218264" cy="6161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B1E95A79-5377-02C8-6231-595B1389A129}"/>
              </a:ext>
            </a:extLst>
          </p:cNvPr>
          <p:cNvSpPr txBox="1">
            <a:spLocks/>
          </p:cNvSpPr>
          <p:nvPr/>
        </p:nvSpPr>
        <p:spPr>
          <a:xfrm>
            <a:off x="876902" y="525810"/>
            <a:ext cx="3459832" cy="2157430"/>
          </a:xfrm>
          <a:prstGeom prst="rect">
            <a:avLst/>
          </a:prstGeom>
          <a:solidFill>
            <a:srgbClr val="00519C">
              <a:alpha val="80000"/>
            </a:srgbClr>
          </a:solidFill>
        </p:spPr>
        <p:txBody>
          <a:bodyPr anchor="t"/>
          <a:lstStyle/>
          <a:p>
            <a:pPr fontAlgn="auto">
              <a:spcAft>
                <a:spcPts val="0"/>
              </a:spcAft>
              <a:defRPr/>
            </a:pPr>
            <a:r>
              <a:rPr lang="fr-CH" sz="2800" dirty="0">
                <a:solidFill>
                  <a:schemeClr val="bg1"/>
                </a:solidFill>
              </a:rPr>
              <a:t>Public events</a:t>
            </a:r>
          </a:p>
          <a:p>
            <a:pPr fontAlgn="auto">
              <a:spcAft>
                <a:spcPts val="0"/>
              </a:spcAft>
              <a:defRPr/>
            </a:pPr>
            <a:endParaRPr lang="fr-CH" dirty="0">
              <a:solidFill>
                <a:schemeClr val="bg1"/>
              </a:solidFill>
              <a:effectLst/>
            </a:endParaRPr>
          </a:p>
          <a:p>
            <a:pPr marL="171450" indent="-17145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r-CH" dirty="0" err="1">
                <a:solidFill>
                  <a:schemeClr val="bg1"/>
                </a:solidFill>
              </a:rPr>
              <a:t>Conferences</a:t>
            </a:r>
            <a:endParaRPr lang="fr-CH" dirty="0">
              <a:solidFill>
                <a:schemeClr val="bg1"/>
              </a:solidFill>
            </a:endParaRPr>
          </a:p>
          <a:p>
            <a:pPr marL="171450" indent="-17145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r-CH" dirty="0">
                <a:solidFill>
                  <a:schemeClr val="bg1"/>
                </a:solidFill>
              </a:rPr>
              <a:t>Film </a:t>
            </a:r>
            <a:r>
              <a:rPr lang="fr-CH" dirty="0" err="1">
                <a:solidFill>
                  <a:schemeClr val="bg1"/>
                </a:solidFill>
              </a:rPr>
              <a:t>screenings</a:t>
            </a:r>
            <a:endParaRPr lang="fr-CH" dirty="0">
              <a:solidFill>
                <a:schemeClr val="bg1"/>
              </a:solidFill>
            </a:endParaRPr>
          </a:p>
          <a:p>
            <a:pPr marL="171450" indent="-17145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r-CH" dirty="0" err="1">
                <a:solidFill>
                  <a:schemeClr val="bg1"/>
                </a:solidFill>
              </a:rPr>
              <a:t>Artistic</a:t>
            </a:r>
            <a:r>
              <a:rPr lang="fr-CH" dirty="0">
                <a:solidFill>
                  <a:schemeClr val="bg1"/>
                </a:solidFill>
              </a:rPr>
              <a:t> performances</a:t>
            </a:r>
          </a:p>
          <a:p>
            <a:pPr marL="171450" indent="-17145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r-CH" dirty="0">
                <a:solidFill>
                  <a:schemeClr val="bg1"/>
                </a:solidFill>
              </a:rPr>
              <a:t>Film festivals</a:t>
            </a:r>
          </a:p>
          <a:p>
            <a:pPr marL="171450" indent="-17145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r-CH" dirty="0">
                <a:solidFill>
                  <a:schemeClr val="bg1"/>
                </a:solidFill>
              </a:rPr>
              <a:t>Etc.</a:t>
            </a:r>
          </a:p>
        </p:txBody>
      </p:sp>
    </p:spTree>
    <p:extLst>
      <p:ext uri="{BB962C8B-B14F-4D97-AF65-F5344CB8AC3E}">
        <p14:creationId xmlns:p14="http://schemas.microsoft.com/office/powerpoint/2010/main" val="37271894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F1DE78-8B96-1E62-1B62-759A19D656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November 15, 2024</a:t>
            </a:r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386CF7-01DF-5EB9-B5CA-E64CE3297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Inauguration Ceremony of DUROCERN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6A8066-1E05-2895-6A01-F2381C9C0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A3F6-1618-3548-975A-DD1A2939A246}" type="slidenum">
              <a:rPr lang="fr-FR" smtClean="0"/>
              <a:t>24</a:t>
            </a:fld>
            <a:endParaRPr lang="fr-FR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CA4C5377-DFF7-7E6E-E909-975F43714E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228601"/>
            <a:ext cx="12191999" cy="6316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9E5F6C49-AF49-4EA7-30EB-B12C2D22BE3E}"/>
              </a:ext>
            </a:extLst>
          </p:cNvPr>
          <p:cNvSpPr txBox="1">
            <a:spLocks/>
          </p:cNvSpPr>
          <p:nvPr/>
        </p:nvSpPr>
        <p:spPr>
          <a:xfrm>
            <a:off x="460590" y="4504789"/>
            <a:ext cx="4555910" cy="2040199"/>
          </a:xfrm>
          <a:prstGeom prst="rect">
            <a:avLst/>
          </a:prstGeom>
          <a:solidFill>
            <a:srgbClr val="00519C">
              <a:alpha val="80000"/>
            </a:srgbClr>
          </a:solidFill>
        </p:spPr>
        <p:txBody>
          <a:bodyPr anchor="t"/>
          <a:lstStyle/>
          <a:p>
            <a:pPr fontAlgn="auto">
              <a:spcAft>
                <a:spcPts val="0"/>
              </a:spcAft>
              <a:defRPr/>
            </a:pPr>
            <a:r>
              <a:rPr lang="fr-CH" sz="2800" dirty="0">
                <a:solidFill>
                  <a:schemeClr val="bg1"/>
                </a:solidFill>
              </a:rPr>
              <a:t>Temporary exhibitions</a:t>
            </a:r>
          </a:p>
          <a:p>
            <a:pPr marL="285750" indent="-28575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r-CH" dirty="0">
                <a:solidFill>
                  <a:schemeClr val="bg1"/>
                </a:solidFill>
                <a:effectLst/>
              </a:rPr>
              <a:t>19 </a:t>
            </a:r>
            <a:r>
              <a:rPr lang="fr-CH" dirty="0" err="1">
                <a:solidFill>
                  <a:schemeClr val="bg1"/>
                </a:solidFill>
                <a:effectLst/>
              </a:rPr>
              <a:t>Oct</a:t>
            </a:r>
            <a:r>
              <a:rPr lang="fr-CH" dirty="0">
                <a:solidFill>
                  <a:schemeClr val="bg1"/>
                </a:solidFill>
                <a:effectLst/>
              </a:rPr>
              <a:t> 2024 – 02 Mar 2025 : </a:t>
            </a:r>
            <a:r>
              <a:rPr lang="fr-CH" i="1" dirty="0" err="1">
                <a:solidFill>
                  <a:schemeClr val="bg1"/>
                </a:solidFill>
                <a:effectLst/>
              </a:rPr>
              <a:t>Curious</a:t>
            </a:r>
            <a:r>
              <a:rPr lang="fr-CH" i="1" dirty="0">
                <a:solidFill>
                  <a:schemeClr val="bg1"/>
                </a:solidFill>
                <a:effectLst/>
              </a:rPr>
              <a:t> connections </a:t>
            </a:r>
            <a:r>
              <a:rPr lang="fr-CH" dirty="0">
                <a:solidFill>
                  <a:schemeClr val="bg1"/>
                </a:solidFill>
                <a:effectLst/>
              </a:rPr>
              <a:t>in collaboration </a:t>
            </a:r>
            <a:r>
              <a:rPr lang="fr-CH" dirty="0" err="1">
                <a:solidFill>
                  <a:schemeClr val="bg1"/>
                </a:solidFill>
                <a:effectLst/>
              </a:rPr>
              <a:t>with</a:t>
            </a:r>
            <a:r>
              <a:rPr lang="fr-CH" dirty="0">
                <a:solidFill>
                  <a:schemeClr val="bg1"/>
                </a:solidFill>
                <a:effectLst/>
              </a:rPr>
              <a:t> Geneva Natural </a:t>
            </a:r>
            <a:r>
              <a:rPr lang="fr-CH" dirty="0" err="1">
                <a:solidFill>
                  <a:schemeClr val="bg1"/>
                </a:solidFill>
                <a:effectLst/>
              </a:rPr>
              <a:t>History</a:t>
            </a:r>
            <a:r>
              <a:rPr lang="fr-CH" dirty="0">
                <a:solidFill>
                  <a:schemeClr val="bg1"/>
                </a:solidFill>
                <a:effectLst/>
              </a:rPr>
              <a:t> </a:t>
            </a:r>
            <a:r>
              <a:rPr lang="fr-CH" dirty="0">
                <a:solidFill>
                  <a:schemeClr val="bg1"/>
                </a:solidFill>
              </a:rPr>
              <a:t>M</a:t>
            </a:r>
            <a:r>
              <a:rPr lang="fr-CH" dirty="0">
                <a:solidFill>
                  <a:schemeClr val="bg1"/>
                </a:solidFill>
                <a:effectLst/>
              </a:rPr>
              <a:t>useum</a:t>
            </a:r>
          </a:p>
          <a:p>
            <a:pPr marL="285750" indent="-28575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r-CH" dirty="0">
                <a:solidFill>
                  <a:schemeClr val="bg1"/>
                </a:solidFill>
                <a:effectLst/>
              </a:rPr>
              <a:t>So far, 23% of Science Gateway </a:t>
            </a:r>
            <a:r>
              <a:rPr lang="fr-CH" dirty="0" err="1">
                <a:solidFill>
                  <a:schemeClr val="bg1"/>
                </a:solidFill>
                <a:effectLst/>
              </a:rPr>
              <a:t>visitors</a:t>
            </a:r>
            <a:r>
              <a:rPr lang="fr-CH" dirty="0">
                <a:solidFill>
                  <a:schemeClr val="bg1"/>
                </a:solidFill>
                <a:effectLst/>
              </a:rPr>
              <a:t> have </a:t>
            </a:r>
            <a:r>
              <a:rPr lang="fr-CH" dirty="0" err="1">
                <a:solidFill>
                  <a:schemeClr val="bg1"/>
                </a:solidFill>
                <a:effectLst/>
              </a:rPr>
              <a:t>visited</a:t>
            </a:r>
            <a:r>
              <a:rPr lang="fr-CH" dirty="0">
                <a:solidFill>
                  <a:schemeClr val="bg1"/>
                </a:solidFill>
                <a:effectLst/>
              </a:rPr>
              <a:t> </a:t>
            </a:r>
            <a:r>
              <a:rPr lang="fr-CH" dirty="0" err="1">
                <a:solidFill>
                  <a:schemeClr val="bg1"/>
                </a:solidFill>
                <a:effectLst/>
              </a:rPr>
              <a:t>it</a:t>
            </a:r>
            <a:endParaRPr lang="fr-CH" dirty="0">
              <a:solidFill>
                <a:schemeClr val="bg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4289843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F1DE78-8B96-1E62-1B62-759A19D656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November 15, 2024</a:t>
            </a:r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386CF7-01DF-5EB9-B5CA-E64CE3297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Inauguration Ceremony of DUROCERN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6A8066-1E05-2895-6A01-F2381C9C0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A3F6-1618-3548-975A-DD1A2939A246}" type="slidenum">
              <a:rPr lang="fr-FR" smtClean="0"/>
              <a:t>25</a:t>
            </a:fld>
            <a:endParaRPr lang="fr-FR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7DB8091-D68B-0CEB-C341-5CE15574EF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83788"/>
            <a:ext cx="12191999" cy="6200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027F6B1A-17D6-F943-EB46-BAA7D2955E24}"/>
              </a:ext>
            </a:extLst>
          </p:cNvPr>
          <p:cNvSpPr txBox="1">
            <a:spLocks/>
          </p:cNvSpPr>
          <p:nvPr/>
        </p:nvSpPr>
        <p:spPr>
          <a:xfrm>
            <a:off x="8880340" y="4802719"/>
            <a:ext cx="2742563" cy="1438877"/>
          </a:xfrm>
          <a:prstGeom prst="rect">
            <a:avLst/>
          </a:prstGeom>
          <a:solidFill>
            <a:srgbClr val="00519C">
              <a:alpha val="80000"/>
            </a:srgbClr>
          </a:solidFill>
        </p:spPr>
        <p:txBody>
          <a:bodyPr anchor="t"/>
          <a:lstStyle/>
          <a:p>
            <a:pPr fontAlgn="auto">
              <a:spcAft>
                <a:spcPts val="0"/>
              </a:spcAft>
              <a:defRPr/>
            </a:pPr>
            <a:r>
              <a:rPr lang="fr-CH" sz="2800" dirty="0">
                <a:solidFill>
                  <a:schemeClr val="bg1"/>
                </a:solidFill>
              </a:rPr>
              <a:t>Open </a:t>
            </a:r>
            <a:r>
              <a:rPr lang="fr-CH" sz="2800" dirty="0" err="1">
                <a:solidFill>
                  <a:schemeClr val="bg1"/>
                </a:solidFill>
              </a:rPr>
              <a:t>days</a:t>
            </a:r>
            <a:endParaRPr lang="fr-CH" sz="2800" dirty="0">
              <a:solidFill>
                <a:schemeClr val="bg1"/>
              </a:solidFill>
            </a:endParaRPr>
          </a:p>
          <a:p>
            <a:pPr fontAlgn="auto">
              <a:spcAft>
                <a:spcPts val="0"/>
              </a:spcAft>
              <a:defRPr/>
            </a:pPr>
            <a:endParaRPr lang="fr-CH" dirty="0">
              <a:solidFill>
                <a:schemeClr val="bg1"/>
              </a:solidFill>
              <a:effectLst/>
            </a:endParaRPr>
          </a:p>
          <a:p>
            <a:pPr marL="171450" indent="-17145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r-CH" dirty="0" err="1">
                <a:solidFill>
                  <a:schemeClr val="bg1"/>
                </a:solidFill>
                <a:effectLst/>
              </a:rPr>
              <a:t>Every</a:t>
            </a:r>
            <a:r>
              <a:rPr lang="fr-CH" dirty="0">
                <a:solidFill>
                  <a:schemeClr val="bg1"/>
                </a:solidFill>
                <a:effectLst/>
              </a:rPr>
              <a:t> 5-6 years</a:t>
            </a:r>
          </a:p>
          <a:p>
            <a:pPr marL="171450" indent="-17145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r-CH" dirty="0">
                <a:solidFill>
                  <a:schemeClr val="bg1"/>
                </a:solidFill>
              </a:rPr>
              <a:t>75’000 </a:t>
            </a:r>
            <a:r>
              <a:rPr lang="fr-CH" dirty="0" err="1">
                <a:solidFill>
                  <a:schemeClr val="bg1"/>
                </a:solidFill>
              </a:rPr>
              <a:t>visitors</a:t>
            </a:r>
            <a:endParaRPr lang="fr-CH" dirty="0">
              <a:solidFill>
                <a:schemeClr val="bg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6806792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F1DE78-8B96-1E62-1B62-759A19D656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November 15, 2024</a:t>
            </a:r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386CF7-01DF-5EB9-B5CA-E64CE3297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Inauguration Ceremony of DUROCERN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6A8066-1E05-2895-6A01-F2381C9C0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A3F6-1618-3548-975A-DD1A2939A246}" type="slidenum">
              <a:rPr lang="fr-FR" smtClean="0"/>
              <a:t>26</a:t>
            </a:fld>
            <a:endParaRPr lang="fr-FR"/>
          </a:p>
        </p:txBody>
      </p:sp>
      <p:pic>
        <p:nvPicPr>
          <p:cNvPr id="2" name="Picture 2" descr="Passport to the Big Bang">
            <a:extLst>
              <a:ext uri="{FF2B5EF4-FFF2-40B4-BE49-F238E27FC236}">
                <a16:creationId xmlns:a16="http://schemas.microsoft.com/office/drawing/2014/main" id="{BFFE33BE-FC8C-F058-4FCA-0F8ECABD21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" y="215901"/>
            <a:ext cx="12192001" cy="6154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96716A7D-87F8-5E57-A882-EC331F3893E8}"/>
              </a:ext>
            </a:extLst>
          </p:cNvPr>
          <p:cNvSpPr txBox="1">
            <a:spLocks/>
          </p:cNvSpPr>
          <p:nvPr/>
        </p:nvSpPr>
        <p:spPr>
          <a:xfrm>
            <a:off x="6198550" y="4180032"/>
            <a:ext cx="5688014" cy="2006154"/>
          </a:xfrm>
          <a:prstGeom prst="rect">
            <a:avLst/>
          </a:prstGeom>
          <a:solidFill>
            <a:srgbClr val="00519C">
              <a:alpha val="80000"/>
            </a:srgbClr>
          </a:solidFill>
        </p:spPr>
        <p:txBody>
          <a:bodyPr anchor="t"/>
          <a:lstStyle/>
          <a:p>
            <a:pPr fontAlgn="auto">
              <a:spcAft>
                <a:spcPts val="0"/>
              </a:spcAft>
              <a:defRPr/>
            </a:pPr>
            <a:r>
              <a:rPr lang="fr-CH" sz="2400" dirty="0">
                <a:solidFill>
                  <a:schemeClr val="bg1"/>
                </a:solidFill>
              </a:rPr>
              <a:t>Passport to the Big Bang</a:t>
            </a:r>
          </a:p>
          <a:p>
            <a:pPr fontAlgn="auto">
              <a:spcAft>
                <a:spcPts val="0"/>
              </a:spcAft>
              <a:defRPr/>
            </a:pPr>
            <a:endParaRPr lang="fr-CH" sz="2000" dirty="0">
              <a:solidFill>
                <a:schemeClr val="bg1"/>
              </a:solidFill>
              <a:effectLst/>
            </a:endParaRP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fr-CH" sz="2000" dirty="0" err="1">
                <a:solidFill>
                  <a:schemeClr val="bg1"/>
                </a:solidFill>
              </a:rPr>
              <a:t>Freely</a:t>
            </a:r>
            <a:r>
              <a:rPr lang="fr-CH" sz="2000" dirty="0">
                <a:solidFill>
                  <a:schemeClr val="bg1"/>
                </a:solidFill>
              </a:rPr>
              <a:t> accessible</a:t>
            </a:r>
          </a:p>
          <a:p>
            <a:pPr marL="171450" indent="-17145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r-CH" sz="2000" dirty="0">
                <a:solidFill>
                  <a:schemeClr val="bg1"/>
                </a:solidFill>
              </a:rPr>
              <a:t>54 km of </a:t>
            </a:r>
            <a:r>
              <a:rPr lang="fr-CH" sz="2000" dirty="0" err="1">
                <a:solidFill>
                  <a:schemeClr val="bg1"/>
                </a:solidFill>
              </a:rPr>
              <a:t>biking</a:t>
            </a:r>
            <a:r>
              <a:rPr lang="fr-CH" sz="2000" dirty="0">
                <a:solidFill>
                  <a:schemeClr val="bg1"/>
                </a:solidFill>
              </a:rPr>
              <a:t> trail 100m over the LHC </a:t>
            </a:r>
            <a:r>
              <a:rPr lang="fr-CH" sz="2000" dirty="0" err="1">
                <a:solidFill>
                  <a:schemeClr val="bg1"/>
                </a:solidFill>
              </a:rPr>
              <a:t>path</a:t>
            </a:r>
            <a:endParaRPr lang="fr-CH" sz="2000" dirty="0">
              <a:solidFill>
                <a:schemeClr val="bg1"/>
              </a:solidFill>
            </a:endParaRPr>
          </a:p>
          <a:p>
            <a:pPr marL="171450" indent="-17145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r-CH" sz="2000" dirty="0">
                <a:solidFill>
                  <a:schemeClr val="bg1"/>
                </a:solidFill>
              </a:rPr>
              <a:t>10 interactive stages</a:t>
            </a:r>
          </a:p>
          <a:p>
            <a:pPr marL="171450" indent="-17145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r-CH" sz="2000" dirty="0">
                <a:solidFill>
                  <a:schemeClr val="bg1"/>
                </a:solidFill>
              </a:rPr>
              <a:t>Ca 25’000 </a:t>
            </a:r>
            <a:r>
              <a:rPr lang="fr-CH" sz="2000" dirty="0" err="1">
                <a:solidFill>
                  <a:schemeClr val="bg1"/>
                </a:solidFill>
              </a:rPr>
              <a:t>visitors</a:t>
            </a:r>
            <a:r>
              <a:rPr lang="fr-CH" sz="2000" dirty="0">
                <a:solidFill>
                  <a:schemeClr val="bg1"/>
                </a:solidFill>
              </a:rPr>
              <a:t> over the </a:t>
            </a:r>
            <a:r>
              <a:rPr lang="fr-CH" sz="2000" dirty="0" err="1">
                <a:solidFill>
                  <a:schemeClr val="bg1"/>
                </a:solidFill>
              </a:rPr>
              <a:t>past</a:t>
            </a:r>
            <a:r>
              <a:rPr lang="fr-CH" sz="2000" dirty="0">
                <a:solidFill>
                  <a:schemeClr val="bg1"/>
                </a:solidFill>
              </a:rPr>
              <a:t> 5 years</a:t>
            </a:r>
          </a:p>
        </p:txBody>
      </p:sp>
    </p:spTree>
    <p:extLst>
      <p:ext uri="{BB962C8B-B14F-4D97-AF65-F5344CB8AC3E}">
        <p14:creationId xmlns:p14="http://schemas.microsoft.com/office/powerpoint/2010/main" val="32867561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F1DE78-8B96-1E62-1B62-759A19D656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November 15, 2024</a:t>
            </a:r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386CF7-01DF-5EB9-B5CA-E64CE3297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Inauguration Ceremony of DUROCERN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6A8066-1E05-2895-6A01-F2381C9C0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A3F6-1618-3548-975A-DD1A2939A246}" type="slidenum">
              <a:rPr lang="fr-FR" smtClean="0"/>
              <a:t>27</a:t>
            </a:fld>
            <a:endParaRPr lang="fr-FR"/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97DDCF79-0DAE-70E6-1F24-A0BCFCED3AE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205039"/>
            <a:ext cx="12192001" cy="6235361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CC87966-B7F1-50E5-A283-474DB23A5B05}"/>
              </a:ext>
            </a:extLst>
          </p:cNvPr>
          <p:cNvSpPr txBox="1">
            <a:spLocks/>
          </p:cNvSpPr>
          <p:nvPr/>
        </p:nvSpPr>
        <p:spPr>
          <a:xfrm>
            <a:off x="8029253" y="4406598"/>
            <a:ext cx="3482629" cy="1782749"/>
          </a:xfrm>
          <a:prstGeom prst="rect">
            <a:avLst/>
          </a:prstGeom>
          <a:solidFill>
            <a:srgbClr val="00519C">
              <a:alpha val="80000"/>
            </a:srgbClr>
          </a:solidFill>
        </p:spPr>
        <p:txBody>
          <a:bodyPr anchor="t"/>
          <a:lstStyle/>
          <a:p>
            <a:pPr fontAlgn="auto">
              <a:spcAft>
                <a:spcPts val="0"/>
              </a:spcAft>
              <a:defRPr/>
            </a:pPr>
            <a:r>
              <a:rPr lang="fr-CH" sz="2400" dirty="0">
                <a:solidFill>
                  <a:schemeClr val="bg1"/>
                </a:solidFill>
              </a:rPr>
              <a:t>Local area activities</a:t>
            </a:r>
          </a:p>
          <a:p>
            <a:pPr fontAlgn="auto">
              <a:spcAft>
                <a:spcPts val="0"/>
              </a:spcAft>
              <a:defRPr/>
            </a:pPr>
            <a:endParaRPr lang="fr-CH" dirty="0">
              <a:solidFill>
                <a:schemeClr val="bg1"/>
              </a:solidFill>
              <a:effectLst/>
            </a:endParaRPr>
          </a:p>
          <a:p>
            <a:pPr marL="171450" indent="-17145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r-CH" sz="2000" dirty="0">
                <a:solidFill>
                  <a:schemeClr val="bg1"/>
                </a:solidFill>
                <a:effectLst/>
              </a:rPr>
              <a:t>Local </a:t>
            </a:r>
            <a:r>
              <a:rPr lang="fr-CH" sz="2000" dirty="0" err="1">
                <a:solidFill>
                  <a:schemeClr val="bg1"/>
                </a:solidFill>
                <a:effectLst/>
              </a:rPr>
              <a:t>schools</a:t>
            </a:r>
            <a:r>
              <a:rPr lang="fr-CH" sz="2000" dirty="0">
                <a:solidFill>
                  <a:schemeClr val="bg1"/>
                </a:solidFill>
                <a:effectLst/>
              </a:rPr>
              <a:t> programmes</a:t>
            </a:r>
          </a:p>
          <a:p>
            <a:pPr marL="171450" indent="-17145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r-CH" sz="2000" dirty="0">
                <a:solidFill>
                  <a:schemeClr val="bg1"/>
                </a:solidFill>
              </a:rPr>
              <a:t>Local science </a:t>
            </a:r>
            <a:r>
              <a:rPr lang="fr-CH" sz="2000" dirty="0" err="1">
                <a:solidFill>
                  <a:schemeClr val="bg1"/>
                </a:solidFill>
              </a:rPr>
              <a:t>fairs</a:t>
            </a:r>
            <a:endParaRPr lang="fr-CH" sz="2000" dirty="0">
              <a:solidFill>
                <a:schemeClr val="bg1"/>
              </a:solidFill>
            </a:endParaRPr>
          </a:p>
          <a:p>
            <a:pPr marL="171450" indent="-17145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r-CH" sz="2000" dirty="0">
                <a:solidFill>
                  <a:schemeClr val="bg1"/>
                </a:solidFill>
              </a:rPr>
              <a:t>Local </a:t>
            </a:r>
            <a:r>
              <a:rPr lang="fr-CH" sz="2000" dirty="0" err="1">
                <a:solidFill>
                  <a:schemeClr val="bg1"/>
                </a:solidFill>
              </a:rPr>
              <a:t>conferences</a:t>
            </a:r>
            <a:endParaRPr lang="fr-CH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3837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F1DE78-8B96-1E62-1B62-759A19D656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November 15, 2024</a:t>
            </a:r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386CF7-01DF-5EB9-B5CA-E64CE3297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Inauguration Ceremony of DUROCERN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6A8066-1E05-2895-6A01-F2381C9C0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A3F6-1618-3548-975A-DD1A2939A246}" type="slidenum">
              <a:rPr lang="fr-FR" smtClean="0"/>
              <a:t>28</a:t>
            </a:fld>
            <a:endParaRPr lang="fr-FR"/>
          </a:p>
        </p:txBody>
      </p:sp>
      <p:pic>
        <p:nvPicPr>
          <p:cNvPr id="2" name="Image 2">
            <a:extLst>
              <a:ext uri="{FF2B5EF4-FFF2-40B4-BE49-F238E27FC236}">
                <a16:creationId xmlns:a16="http://schemas.microsoft.com/office/drawing/2014/main" id="{719D72CB-1B87-8430-5D29-0CB1803E05F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18482"/>
            <a:ext cx="12192000" cy="6196518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CA2FC4D-2F93-507A-63F9-38FB5F6173CC}"/>
              </a:ext>
            </a:extLst>
          </p:cNvPr>
          <p:cNvSpPr txBox="1">
            <a:spLocks/>
          </p:cNvSpPr>
          <p:nvPr/>
        </p:nvSpPr>
        <p:spPr>
          <a:xfrm>
            <a:off x="664879" y="4603690"/>
            <a:ext cx="4691921" cy="1433796"/>
          </a:xfrm>
          <a:prstGeom prst="rect">
            <a:avLst/>
          </a:prstGeom>
          <a:solidFill>
            <a:srgbClr val="00519C">
              <a:alpha val="80000"/>
            </a:srgbClr>
          </a:solidFill>
        </p:spPr>
        <p:txBody>
          <a:bodyPr anchor="t"/>
          <a:lstStyle/>
          <a:p>
            <a:pPr fontAlgn="auto">
              <a:spcAft>
                <a:spcPts val="0"/>
              </a:spcAft>
              <a:defRPr/>
            </a:pPr>
            <a:r>
              <a:rPr lang="fr-CH" sz="2400" dirty="0">
                <a:solidFill>
                  <a:schemeClr val="bg1"/>
                </a:solidFill>
              </a:rPr>
              <a:t>Travelling exhibitions</a:t>
            </a:r>
          </a:p>
          <a:p>
            <a:pPr fontAlgn="auto">
              <a:spcAft>
                <a:spcPts val="0"/>
              </a:spcAft>
              <a:defRPr/>
            </a:pPr>
            <a:endParaRPr lang="fr-CH" dirty="0">
              <a:solidFill>
                <a:schemeClr val="bg1"/>
              </a:solidFill>
              <a:effectLst/>
            </a:endParaRPr>
          </a:p>
          <a:p>
            <a:pPr marL="171450" indent="-17145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r-CH" sz="2000" dirty="0">
                <a:solidFill>
                  <a:schemeClr val="bg1"/>
                </a:solidFill>
              </a:rPr>
              <a:t>Exhibitions on CERN and </a:t>
            </a:r>
            <a:r>
              <a:rPr lang="fr-CH" sz="2000" dirty="0" err="1">
                <a:solidFill>
                  <a:schemeClr val="bg1"/>
                </a:solidFill>
              </a:rPr>
              <a:t>its</a:t>
            </a:r>
            <a:r>
              <a:rPr lang="fr-CH" sz="2000" dirty="0">
                <a:solidFill>
                  <a:schemeClr val="bg1"/>
                </a:solidFill>
              </a:rPr>
              <a:t> missions</a:t>
            </a:r>
          </a:p>
          <a:p>
            <a:pPr marL="171450" indent="-17145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r-CH" sz="2000" dirty="0">
                <a:solidFill>
                  <a:schemeClr val="bg1"/>
                </a:solidFill>
              </a:rPr>
              <a:t>Interactive activities</a:t>
            </a:r>
          </a:p>
        </p:txBody>
      </p:sp>
    </p:spTree>
    <p:extLst>
      <p:ext uri="{BB962C8B-B14F-4D97-AF65-F5344CB8AC3E}">
        <p14:creationId xmlns:p14="http://schemas.microsoft.com/office/powerpoint/2010/main" val="7659419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F1DE78-8B96-1E62-1B62-759A19D656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November 15, 2024</a:t>
            </a:r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386CF7-01DF-5EB9-B5CA-E64CE3297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Inauguration Ceremony of DUROCERN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6A8066-1E05-2895-6A01-F2381C9C0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A3F6-1618-3548-975A-DD1A2939A246}" type="slidenum">
              <a:rPr lang="fr-FR" smtClean="0"/>
              <a:t>29</a:t>
            </a:fld>
            <a:endParaRPr lang="fr-FR"/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B7A857EB-F99A-E323-79F6-459D3EDA4CC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19177"/>
            <a:ext cx="12205751" cy="6170423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C2316955-DB07-F2FF-6A9B-E7D629EFE661}"/>
              </a:ext>
            </a:extLst>
          </p:cNvPr>
          <p:cNvSpPr txBox="1">
            <a:spLocks/>
          </p:cNvSpPr>
          <p:nvPr/>
        </p:nvSpPr>
        <p:spPr>
          <a:xfrm>
            <a:off x="6561340" y="4717834"/>
            <a:ext cx="4981562" cy="1495939"/>
          </a:xfrm>
          <a:prstGeom prst="rect">
            <a:avLst/>
          </a:prstGeom>
          <a:solidFill>
            <a:srgbClr val="00519C">
              <a:alpha val="80000"/>
            </a:srgbClr>
          </a:solidFill>
        </p:spPr>
        <p:txBody>
          <a:bodyPr anchor="t"/>
          <a:lstStyle/>
          <a:p>
            <a:pPr fontAlgn="auto">
              <a:spcAft>
                <a:spcPts val="0"/>
              </a:spcAft>
              <a:defRPr/>
            </a:pPr>
            <a:r>
              <a:rPr lang="fr-CH" sz="2400" dirty="0">
                <a:solidFill>
                  <a:schemeClr val="bg1"/>
                </a:solidFill>
              </a:rPr>
              <a:t>Virtual tours</a:t>
            </a:r>
          </a:p>
          <a:p>
            <a:pPr fontAlgn="auto">
              <a:spcAft>
                <a:spcPts val="0"/>
              </a:spcAft>
              <a:defRPr/>
            </a:pPr>
            <a:endParaRPr lang="fr-CH" dirty="0">
              <a:solidFill>
                <a:schemeClr val="bg1"/>
              </a:solidFill>
              <a:effectLst/>
            </a:endParaRPr>
          </a:p>
          <a:p>
            <a:pPr marL="171450" indent="-17145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r-CH" sz="2000" dirty="0">
                <a:solidFill>
                  <a:schemeClr val="bg1"/>
                </a:solidFill>
                <a:effectLst/>
              </a:rPr>
              <a:t>Virtual </a:t>
            </a:r>
            <a:r>
              <a:rPr lang="fr-CH" sz="2000" dirty="0">
                <a:solidFill>
                  <a:schemeClr val="bg1"/>
                </a:solidFill>
              </a:rPr>
              <a:t>t</a:t>
            </a:r>
            <a:r>
              <a:rPr lang="fr-CH" sz="2000" dirty="0">
                <a:solidFill>
                  <a:schemeClr val="bg1"/>
                </a:solidFill>
                <a:effectLst/>
              </a:rPr>
              <a:t>alk or tour of real science places (detectors, </a:t>
            </a:r>
            <a:r>
              <a:rPr lang="fr-CH" sz="2000" dirty="0" err="1">
                <a:solidFill>
                  <a:schemeClr val="bg1"/>
                </a:solidFill>
                <a:effectLst/>
              </a:rPr>
              <a:t>accelerators</a:t>
            </a:r>
            <a:r>
              <a:rPr lang="fr-CH" sz="2000" dirty="0">
                <a:solidFill>
                  <a:schemeClr val="bg1"/>
                </a:solidFill>
                <a:effectLst/>
              </a:rPr>
              <a:t>, data centre etc.)</a:t>
            </a:r>
            <a:endParaRPr lang="fr-CH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23201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0A8D790F-ACAE-0242-BFDE-4108271E38C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08724"/>
            <a:ext cx="12192000" cy="6649276"/>
          </a:xfr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DF412CD-289F-2942-806A-F92101D4D7C6}"/>
              </a:ext>
            </a:extLst>
          </p:cNvPr>
          <p:cNvSpPr/>
          <p:nvPr/>
        </p:nvSpPr>
        <p:spPr>
          <a:xfrm>
            <a:off x="7704666" y="1616291"/>
            <a:ext cx="4487333" cy="1636930"/>
          </a:xfrm>
          <a:prstGeom prst="rect">
            <a:avLst/>
          </a:prstGeom>
          <a:solidFill>
            <a:schemeClr val="tx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0057A6"/>
              </a:solidFill>
            </a:endParaRPr>
          </a:p>
        </p:txBody>
      </p:sp>
      <p:sp>
        <p:nvSpPr>
          <p:cNvPr id="6" name="ZoneTexte 10">
            <a:extLst>
              <a:ext uri="{FF2B5EF4-FFF2-40B4-BE49-F238E27FC236}">
                <a16:creationId xmlns:a16="http://schemas.microsoft.com/office/drawing/2014/main" id="{4ABD68E3-21F0-714D-8084-98EC31A2C117}"/>
              </a:ext>
            </a:extLst>
          </p:cNvPr>
          <p:cNvSpPr txBox="1"/>
          <p:nvPr/>
        </p:nvSpPr>
        <p:spPr>
          <a:xfrm>
            <a:off x="7848600" y="1683561"/>
            <a:ext cx="3911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Our goal is to understand the most fundamental particles and laws </a:t>
            </a:r>
            <a:br>
              <a:rPr lang="en-US" sz="2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2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 the universe.</a:t>
            </a:r>
            <a:endParaRPr lang="fr-FR" sz="24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1BA2F55-BD1B-2C4D-BF71-51ECEF7BDBB5}"/>
              </a:ext>
            </a:extLst>
          </p:cNvPr>
          <p:cNvSpPr/>
          <p:nvPr/>
        </p:nvSpPr>
        <p:spPr>
          <a:xfrm>
            <a:off x="7704667" y="205121"/>
            <a:ext cx="4487333" cy="1334870"/>
          </a:xfrm>
          <a:prstGeom prst="rect">
            <a:avLst/>
          </a:prstGeom>
          <a:solidFill>
            <a:schemeClr val="tx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0057A6"/>
              </a:solidFill>
            </a:endParaRPr>
          </a:p>
        </p:txBody>
      </p:sp>
      <p:sp>
        <p:nvSpPr>
          <p:cNvPr id="8" name="ZoneTexte 2">
            <a:extLst>
              <a:ext uri="{FF2B5EF4-FFF2-40B4-BE49-F238E27FC236}">
                <a16:creationId xmlns:a16="http://schemas.microsoft.com/office/drawing/2014/main" id="{25E21975-8FE6-3B48-A87E-E4BBC264700A}"/>
              </a:ext>
            </a:extLst>
          </p:cNvPr>
          <p:cNvSpPr txBox="1"/>
          <p:nvPr/>
        </p:nvSpPr>
        <p:spPr>
          <a:xfrm>
            <a:off x="7848600" y="291656"/>
            <a:ext cx="39549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CERN is the world’s biggest laboratory </a:t>
            </a:r>
            <a:br>
              <a:rPr lang="en-US" sz="2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2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for particle physics</a:t>
            </a:r>
            <a:r>
              <a:rPr lang="fr-FR" sz="2400" dirty="0">
                <a:solidFill>
                  <a:schemeClr val="bg1"/>
                </a:solidFill>
              </a:rPr>
              <a:t>.</a:t>
            </a:r>
            <a:endParaRPr lang="fr-FR" sz="24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3136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52478F-9B7F-5A45-8E97-7F62C1C1A8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Romania and CERN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817466-A40A-B34B-A4EA-1A3CA9E2B4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7944" y="2516084"/>
            <a:ext cx="5269658" cy="3279146"/>
          </a:xfrm>
        </p:spPr>
        <p:txBody>
          <a:bodyPr>
            <a:normAutofit fontScale="92500" lnSpcReduction="10000"/>
          </a:bodyPr>
          <a:lstStyle/>
          <a:p>
            <a:pPr marL="285750" indent="-285750">
              <a:lnSpc>
                <a:spcPct val="110000"/>
              </a:lnSpc>
              <a:buClrTx/>
              <a:buFont typeface="Arial" panose="020B0604020202020204" pitchFamily="34" charset="0"/>
              <a:buChar char="•"/>
            </a:pPr>
            <a:r>
              <a:rPr lang="en-US" sz="1600" b="0" dirty="0">
                <a:latin typeface="+mj-lt"/>
              </a:rPr>
              <a:t>Since the early 1990s direct collaboration with CERN</a:t>
            </a:r>
          </a:p>
          <a:p>
            <a:pPr marL="285750" indent="-285750">
              <a:lnSpc>
                <a:spcPct val="110000"/>
              </a:lnSpc>
              <a:buClrTx/>
              <a:buFont typeface="Arial" panose="020B0604020202020204" pitchFamily="34" charset="0"/>
              <a:buChar char="•"/>
            </a:pPr>
            <a:r>
              <a:rPr lang="en-US" sz="1600" b="0" dirty="0">
                <a:latin typeface="+mj-lt"/>
              </a:rPr>
              <a:t>December 2008: CERN Council granted Romania the status of </a:t>
            </a:r>
            <a:r>
              <a:rPr lang="en-US" sz="1600" dirty="0">
                <a:latin typeface="+mj-lt"/>
              </a:rPr>
              <a:t>Candidate for Accession to Membership</a:t>
            </a:r>
            <a:endParaRPr lang="en-GB" sz="1600" dirty="0">
              <a:latin typeface="+mj-lt"/>
            </a:endParaRPr>
          </a:p>
          <a:p>
            <a:pPr marL="285750" indent="-285750">
              <a:lnSpc>
                <a:spcPct val="110000"/>
              </a:lnSpc>
              <a:buClrTx/>
              <a:buFont typeface="Arial" panose="020B0604020202020204" pitchFamily="34" charset="0"/>
              <a:buChar char="•"/>
            </a:pPr>
            <a:r>
              <a:rPr lang="en-US" sz="1600" b="0" kern="0" dirty="0">
                <a:latin typeface="+mj-lt"/>
              </a:rPr>
              <a:t>11 February 2010: </a:t>
            </a:r>
            <a:r>
              <a:rPr lang="en-US" sz="1600" kern="0" dirty="0">
                <a:latin typeface="+mj-lt"/>
              </a:rPr>
              <a:t>Romanian Minister </a:t>
            </a:r>
            <a:r>
              <a:rPr lang="en-US" sz="1600" b="0" kern="0" dirty="0">
                <a:latin typeface="+mj-lt"/>
              </a:rPr>
              <a:t>of Education, Research, Youth and Sport, Daniel </a:t>
            </a:r>
            <a:r>
              <a:rPr lang="en-US" sz="1600" b="0" kern="0" dirty="0" err="1">
                <a:latin typeface="+mj-lt"/>
              </a:rPr>
              <a:t>Petru</a:t>
            </a:r>
            <a:r>
              <a:rPr lang="en-US" sz="1600" b="0" kern="0" dirty="0">
                <a:latin typeface="+mj-lt"/>
              </a:rPr>
              <a:t> </a:t>
            </a:r>
            <a:r>
              <a:rPr lang="en-US" sz="1600" b="0" kern="0" dirty="0" err="1">
                <a:latin typeface="+mj-lt"/>
              </a:rPr>
              <a:t>Funeriu</a:t>
            </a:r>
            <a:r>
              <a:rPr lang="en-US" sz="1600" b="0" kern="0" dirty="0">
                <a:latin typeface="+mj-lt"/>
              </a:rPr>
              <a:t>, and CERN Director General, Rolf Heuer, </a:t>
            </a:r>
            <a:r>
              <a:rPr lang="en-US" sz="1600" kern="0" dirty="0">
                <a:latin typeface="+mj-lt"/>
              </a:rPr>
              <a:t>sign an agreement that formally recognizes Romania </a:t>
            </a:r>
            <a:r>
              <a:rPr lang="en-US" sz="1600" b="0" kern="0" dirty="0">
                <a:latin typeface="+mj-lt"/>
              </a:rPr>
              <a:t>as </a:t>
            </a:r>
            <a:br>
              <a:rPr lang="en-US" sz="1600" b="0" kern="0" dirty="0">
                <a:latin typeface="+mj-lt"/>
              </a:rPr>
            </a:br>
            <a:r>
              <a:rPr lang="en-US" sz="1600" b="0" kern="0" dirty="0">
                <a:latin typeface="+mj-lt"/>
              </a:rPr>
              <a:t>a Candidate for Accession to Membership of CERN. </a:t>
            </a:r>
          </a:p>
          <a:p>
            <a:pPr marL="285750" indent="-285750">
              <a:lnSpc>
                <a:spcPct val="110000"/>
              </a:lnSpc>
              <a:buClrTx/>
              <a:buFont typeface="Arial" panose="020B0604020202020204" pitchFamily="34" charset="0"/>
              <a:buChar char="•"/>
            </a:pPr>
            <a:r>
              <a:rPr lang="en-US" sz="1600" b="0" dirty="0">
                <a:latin typeface="+mj-lt"/>
              </a:rPr>
              <a:t>13 October 2010: </a:t>
            </a:r>
            <a:r>
              <a:rPr lang="en-US" sz="1600" dirty="0">
                <a:latin typeface="+mj-lt"/>
              </a:rPr>
              <a:t>agreement was unanimously ratified by the Romanian parliament</a:t>
            </a:r>
            <a:r>
              <a:rPr lang="en-US" sz="1600" b="0" dirty="0">
                <a:latin typeface="+mj-lt"/>
              </a:rPr>
              <a:t>.</a:t>
            </a:r>
          </a:p>
          <a:p>
            <a:pPr marL="285750" indent="-285750">
              <a:lnSpc>
                <a:spcPct val="110000"/>
              </a:lnSpc>
              <a:buClrTx/>
              <a:buFont typeface="Arial" panose="020B0604020202020204" pitchFamily="34" charset="0"/>
              <a:buChar char="•"/>
            </a:pPr>
            <a:r>
              <a:rPr lang="en-US" sz="1600" b="0" kern="0" dirty="0">
                <a:latin typeface="+mj-lt"/>
              </a:rPr>
              <a:t>Romania became </a:t>
            </a:r>
            <a:r>
              <a:rPr lang="en-US" sz="1600" kern="0" dirty="0">
                <a:latin typeface="+mj-lt"/>
              </a:rPr>
              <a:t>CERN’s 22</a:t>
            </a:r>
            <a:r>
              <a:rPr lang="en-US" sz="1600" kern="0" baseline="30000" dirty="0">
                <a:latin typeface="+mj-lt"/>
              </a:rPr>
              <a:t>nd</a:t>
            </a:r>
            <a:r>
              <a:rPr lang="en-US" sz="1600" kern="0" dirty="0">
                <a:latin typeface="+mj-lt"/>
              </a:rPr>
              <a:t> Member State</a:t>
            </a:r>
            <a:r>
              <a:rPr lang="en-US" sz="1600" b="0" kern="0" dirty="0">
                <a:latin typeface="+mj-lt"/>
              </a:rPr>
              <a:t> on </a:t>
            </a:r>
            <a:br>
              <a:rPr lang="en-US" sz="1600" b="0" kern="0" dirty="0">
                <a:latin typeface="+mj-lt"/>
              </a:rPr>
            </a:br>
            <a:r>
              <a:rPr lang="en-US" sz="1600" b="0" kern="0" dirty="0">
                <a:latin typeface="+mj-lt"/>
              </a:rPr>
              <a:t>17 July 2016.</a:t>
            </a:r>
            <a:endParaRPr lang="en-US" sz="16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056911-CC88-E545-A44A-4F14F21ECF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November 15, 2024</a:t>
            </a:r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8BD034-A537-604A-A74F-8820767A9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Inauguration Ceremony of DUROCERN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5C52A1C-1D0E-3656-C774-BCDE2D055FFC}"/>
              </a:ext>
            </a:extLst>
          </p:cNvPr>
          <p:cNvGrpSpPr/>
          <p:nvPr/>
        </p:nvGrpSpPr>
        <p:grpSpPr>
          <a:xfrm>
            <a:off x="4769901" y="194259"/>
            <a:ext cx="2652197" cy="782430"/>
            <a:chOff x="4769901" y="194259"/>
            <a:chExt cx="2652197" cy="78243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47C553A-E43F-9167-25F9-FAC62022E7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69901" y="194259"/>
              <a:ext cx="1113737" cy="752425"/>
            </a:xfrm>
            <a:prstGeom prst="rect">
              <a:avLst/>
            </a:prstGeom>
          </p:spPr>
        </p:pic>
        <p:pic>
          <p:nvPicPr>
            <p:cNvPr id="14" name="Graphique 4">
              <a:extLst>
                <a:ext uri="{FF2B5EF4-FFF2-40B4-BE49-F238E27FC236}">
                  <a16:creationId xmlns:a16="http://schemas.microsoft.com/office/drawing/2014/main" id="{970C6EE5-8AF6-312C-5BBD-E59448F592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255106" y="198694"/>
              <a:ext cx="1166992" cy="777995"/>
            </a:xfrm>
            <a:prstGeom prst="rect">
              <a:avLst/>
            </a:prstGeom>
          </p:spPr>
        </p:pic>
      </p:grpSp>
      <p:pic>
        <p:nvPicPr>
          <p:cNvPr id="19" name="Picture Placeholder 18" descr="A picture containing person, outdoor, suit, tree&#10;&#10;Description automatically generated">
            <a:extLst>
              <a:ext uri="{FF2B5EF4-FFF2-40B4-BE49-F238E27FC236}">
                <a16:creationId xmlns:a16="http://schemas.microsoft.com/office/drawing/2014/main" id="{DE30581B-FB8F-C4BC-2864-47B9E88FC72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289593"/>
            <a:ext cx="6048000" cy="3732128"/>
          </a:xfr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BD7FAF8-31EC-A7E2-752B-4CC8097ADAED}"/>
              </a:ext>
            </a:extLst>
          </p:cNvPr>
          <p:cNvSpPr txBox="1"/>
          <p:nvPr/>
        </p:nvSpPr>
        <p:spPr>
          <a:xfrm>
            <a:off x="631357" y="6033891"/>
            <a:ext cx="55965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i="0" u="none" strike="noStrike" dirty="0">
                <a:effectLst/>
              </a:rPr>
              <a:t>His Excellency Mr Klaus Werner Iohannis President of Romania on the occasion of the </a:t>
            </a:r>
            <a:br>
              <a:rPr lang="en-GB" sz="1000" i="0" u="none" strike="noStrike" dirty="0">
                <a:effectLst/>
              </a:rPr>
            </a:br>
            <a:r>
              <a:rPr lang="en-GB" sz="1000" i="0" u="none" strike="noStrike" dirty="0">
                <a:effectLst/>
              </a:rPr>
              <a:t>flag-raising ceremony to mark the accession of Romania as a Member State of CERN</a:t>
            </a:r>
            <a:endParaRPr lang="en-GB" sz="10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1F54B1-B2A7-FBC2-0731-E782F3F12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A3F6-1618-3548-975A-DD1A2939A246}" type="slidenum">
              <a:rPr lang="fr-FR" smtClean="0"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692423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16784-277D-5D78-3507-564FD3F782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000" dirty="0">
                <a:solidFill>
                  <a:schemeClr val="tx1"/>
                </a:solidFill>
                <a:effectLst>
                  <a:outerShdw sx="1000" sy="1000" algn="ctr" rotWithShape="0">
                    <a:srgbClr val="000000"/>
                  </a:outerShdw>
                </a:effectLst>
              </a:rPr>
              <a:t>Romania has a strong involvement across the whole of the CERN experimental programme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517F5D-BE44-67B2-8A49-93CC658A05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November 15, 2024</a:t>
            </a:r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F43B01-0F84-9AA1-3932-D10954E392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Inauguration Ceremony of DUROCERN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4C64F4C-AF5F-AA40-7F19-9E16BB5806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3401" y="2762762"/>
            <a:ext cx="289527" cy="350481"/>
          </a:xfrm>
          <a:prstGeom prst="rect">
            <a:avLst/>
          </a:prstGeom>
        </p:spPr>
      </p:pic>
      <p:sp>
        <p:nvSpPr>
          <p:cNvPr id="9" name="Larme 14">
            <a:extLst>
              <a:ext uri="{FF2B5EF4-FFF2-40B4-BE49-F238E27FC236}">
                <a16:creationId xmlns:a16="http://schemas.microsoft.com/office/drawing/2014/main" id="{F89AD9BA-4622-C8EC-F615-75ABD5D8CD49}"/>
              </a:ext>
            </a:extLst>
          </p:cNvPr>
          <p:cNvSpPr/>
          <p:nvPr/>
        </p:nvSpPr>
        <p:spPr>
          <a:xfrm rot="16200000">
            <a:off x="1" y="2266122"/>
            <a:ext cx="4174278" cy="4174278"/>
          </a:xfrm>
          <a:prstGeom prst="teardrop">
            <a:avLst/>
          </a:prstGeom>
          <a:solidFill>
            <a:schemeClr val="accent5">
              <a:alpha val="66000"/>
            </a:schemeClr>
          </a:solidFill>
          <a:ln>
            <a:noFill/>
          </a:ln>
          <a:scene3d>
            <a:camera prst="orthographicFront">
              <a:rot lat="0" lon="21299996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AF689C2-244C-7B36-D329-FF75A286FCA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48460" y="2193074"/>
            <a:ext cx="4350918" cy="424732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129A604-C7C0-1387-9343-811A79E5DBDC}"/>
              </a:ext>
            </a:extLst>
          </p:cNvPr>
          <p:cNvSpPr txBox="1"/>
          <p:nvPr/>
        </p:nvSpPr>
        <p:spPr>
          <a:xfrm>
            <a:off x="4792927" y="2762762"/>
            <a:ext cx="3224795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100" b="1" dirty="0">
                <a:cs typeface="Calibri" panose="020F0502020204030204" pitchFamily="34" charset="0"/>
              </a:rPr>
              <a:t>LHC EXPERIMENTS:</a:t>
            </a:r>
          </a:p>
          <a:p>
            <a:endParaRPr lang="en-GB" sz="1600" b="1" dirty="0"/>
          </a:p>
          <a:p>
            <a:r>
              <a:rPr lang="en-GB" sz="1600" b="1" dirty="0"/>
              <a:t>ALICE </a:t>
            </a:r>
            <a:r>
              <a:rPr lang="en-GB" sz="1300" dirty="0"/>
              <a:t>3 Institutes, 30 Participants</a:t>
            </a:r>
          </a:p>
          <a:p>
            <a:r>
              <a:rPr lang="en-GB" sz="1600" b="1" dirty="0"/>
              <a:t>ATLAS </a:t>
            </a:r>
            <a:r>
              <a:rPr lang="en-GB" sz="1300" dirty="0"/>
              <a:t>6 Institutes, 66 Participants</a:t>
            </a:r>
          </a:p>
          <a:p>
            <a:r>
              <a:rPr lang="en-GB" sz="1600" b="1" dirty="0" err="1"/>
              <a:t>LHCb</a:t>
            </a:r>
            <a:r>
              <a:rPr lang="en-GB" sz="1600" b="1" dirty="0"/>
              <a:t> </a:t>
            </a:r>
            <a:r>
              <a:rPr lang="en-GB" sz="1300" dirty="0"/>
              <a:t>1 </a:t>
            </a:r>
            <a:r>
              <a:rPr lang="en-GB" sz="1300" dirty="0" err="1"/>
              <a:t>Instituts</a:t>
            </a:r>
            <a:r>
              <a:rPr lang="en-GB" sz="1300" dirty="0"/>
              <a:t>, 14 Participants</a:t>
            </a:r>
          </a:p>
          <a:p>
            <a:endParaRPr lang="en-US" sz="1600" b="1" dirty="0"/>
          </a:p>
          <a:p>
            <a:r>
              <a:rPr lang="en-US" sz="1600" b="1" dirty="0"/>
              <a:t>OTHER LHC EXPERIMENTS</a:t>
            </a:r>
          </a:p>
          <a:p>
            <a:r>
              <a:rPr lang="en-US" sz="1600" b="1" dirty="0" err="1"/>
              <a:t>MoEDAL</a:t>
            </a:r>
            <a:r>
              <a:rPr lang="en-US" b="1" dirty="0"/>
              <a:t> </a:t>
            </a:r>
            <a:r>
              <a:rPr lang="en-US" sz="1300" dirty="0"/>
              <a:t>1 </a:t>
            </a:r>
            <a:r>
              <a:rPr lang="en-GB" sz="1300" dirty="0"/>
              <a:t>Institutes, 4 Participants</a:t>
            </a:r>
          </a:p>
          <a:p>
            <a:endParaRPr lang="en-GB" sz="1300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b="1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382F554-30CC-8428-74C4-543A718931F1}"/>
              </a:ext>
            </a:extLst>
          </p:cNvPr>
          <p:cNvSpPr txBox="1"/>
          <p:nvPr/>
        </p:nvSpPr>
        <p:spPr>
          <a:xfrm>
            <a:off x="8636370" y="2762762"/>
            <a:ext cx="2353586" cy="2600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cs typeface="Calibri" panose="020F0502020204030204" pitchFamily="34" charset="0"/>
              </a:rPr>
              <a:t>FIXED TARGET EXPERIMENTS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300" b="1" dirty="0" err="1"/>
              <a:t>nToF</a:t>
            </a:r>
            <a:endParaRPr lang="en-GB" sz="13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300" b="1" dirty="0"/>
              <a:t>NA62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300" b="1" dirty="0"/>
              <a:t>Neutrino Platform</a:t>
            </a:r>
          </a:p>
          <a:p>
            <a:r>
              <a:rPr lang="en-GB" sz="1300" dirty="0"/>
              <a:t>2 Institutes, 13 Participants</a:t>
            </a:r>
          </a:p>
          <a:p>
            <a:endParaRPr lang="en-GB" sz="1300" dirty="0"/>
          </a:p>
          <a:p>
            <a:r>
              <a:rPr lang="en-GB" b="1" dirty="0">
                <a:cs typeface="Calibri" panose="020F0502020204030204" pitchFamily="34" charset="0"/>
              </a:rPr>
              <a:t>ISOLDE</a:t>
            </a:r>
          </a:p>
          <a:p>
            <a:r>
              <a:rPr lang="en-GB" sz="1300" dirty="0"/>
              <a:t>1 Institute, 35 Participants</a:t>
            </a:r>
            <a:endParaRPr lang="en-GB" sz="1300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1300" dirty="0"/>
              <a:t> </a:t>
            </a:r>
          </a:p>
          <a:p>
            <a:endParaRPr lang="en-GB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32EE684-3B35-68E5-31ED-04A84EC38624}"/>
              </a:ext>
            </a:extLst>
          </p:cNvPr>
          <p:cNvGrpSpPr/>
          <p:nvPr/>
        </p:nvGrpSpPr>
        <p:grpSpPr>
          <a:xfrm>
            <a:off x="4769902" y="194259"/>
            <a:ext cx="2652197" cy="782430"/>
            <a:chOff x="4769901" y="194259"/>
            <a:chExt cx="2652197" cy="782430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EA7B6940-B046-E078-1E11-C84C16D003C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69901" y="194259"/>
              <a:ext cx="1113737" cy="752425"/>
            </a:xfrm>
            <a:prstGeom prst="rect">
              <a:avLst/>
            </a:prstGeom>
          </p:spPr>
        </p:pic>
        <p:pic>
          <p:nvPicPr>
            <p:cNvPr id="16" name="Graphique 4">
              <a:extLst>
                <a:ext uri="{FF2B5EF4-FFF2-40B4-BE49-F238E27FC236}">
                  <a16:creationId xmlns:a16="http://schemas.microsoft.com/office/drawing/2014/main" id="{19F2C422-3CA1-0D86-759D-E3A494D468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255106" y="198694"/>
              <a:ext cx="1166992" cy="777995"/>
            </a:xfrm>
            <a:prstGeom prst="rect">
              <a:avLst/>
            </a:prstGeom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04AA0E34-45ED-5338-64CA-63B4E326CDA1}"/>
              </a:ext>
            </a:extLst>
          </p:cNvPr>
          <p:cNvSpPr txBox="1"/>
          <p:nvPr/>
        </p:nvSpPr>
        <p:spPr>
          <a:xfrm>
            <a:off x="4848159" y="5411376"/>
            <a:ext cx="6647974" cy="55399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500" dirty="0">
                <a:solidFill>
                  <a:schemeClr val="bg2"/>
                </a:solidFill>
              </a:rPr>
              <a:t>Significant contributions to detectors, readout electronics, GRID computing, </a:t>
            </a:r>
          </a:p>
          <a:p>
            <a:r>
              <a:rPr lang="en-US" sz="1500" dirty="0">
                <a:solidFill>
                  <a:schemeClr val="bg2"/>
                </a:solidFill>
              </a:rPr>
              <a:t>data analysis and physics, scientific outreach.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0E1FC34-79B1-4DA8-EC6B-16D3A1E61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A3F6-1618-3548-975A-DD1A2939A246}" type="slidenum">
              <a:rPr lang="fr-FR" smtClean="0"/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5075755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4C80CC52-5E66-E241-AE5F-6ED668DD895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208724"/>
            <a:ext cx="12192000" cy="6649276"/>
          </a:xfr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AD4AFB6B-05E3-6640-8051-B741C1A11CF2}"/>
              </a:ext>
            </a:extLst>
          </p:cNvPr>
          <p:cNvSpPr txBox="1">
            <a:spLocks/>
          </p:cNvSpPr>
          <p:nvPr/>
        </p:nvSpPr>
        <p:spPr>
          <a:xfrm>
            <a:off x="572629" y="3717996"/>
            <a:ext cx="10800000" cy="2931279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en-US" b="1" dirty="0">
                <a:solidFill>
                  <a:schemeClr val="bg2"/>
                </a:solidFill>
              </a:rPr>
              <a:t>CERN, with you, will continue to play a crucial role in the journey of exploration, and on its way will fulfill its mission of education and outreaching.</a:t>
            </a:r>
          </a:p>
          <a:p>
            <a:pPr>
              <a:lnSpc>
                <a:spcPct val="110000"/>
              </a:lnSpc>
            </a:pPr>
            <a:endParaRPr lang="en-US" sz="3800" b="1" dirty="0">
              <a:solidFill>
                <a:schemeClr val="bg2"/>
              </a:solidFill>
            </a:endParaRPr>
          </a:p>
        </p:txBody>
      </p:sp>
      <p:sp>
        <p:nvSpPr>
          <p:cNvPr id="9" name="Title 4">
            <a:extLst>
              <a:ext uri="{FF2B5EF4-FFF2-40B4-BE49-F238E27FC236}">
                <a16:creationId xmlns:a16="http://schemas.microsoft.com/office/drawing/2014/main" id="{4B331A5A-F4C2-634C-BD63-BF79192E612F}"/>
              </a:ext>
            </a:extLst>
          </p:cNvPr>
          <p:cNvSpPr txBox="1">
            <a:spLocks/>
          </p:cNvSpPr>
          <p:nvPr/>
        </p:nvSpPr>
        <p:spPr>
          <a:xfrm>
            <a:off x="674228" y="1291591"/>
            <a:ext cx="10800000" cy="179307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bg2"/>
                </a:solidFill>
              </a:rPr>
              <a:t>There are many unanswered questions </a:t>
            </a:r>
            <a:br>
              <a:rPr lang="en-US" sz="4000" b="1" dirty="0">
                <a:solidFill>
                  <a:schemeClr val="bg2"/>
                </a:solidFill>
              </a:rPr>
            </a:br>
            <a:r>
              <a:rPr lang="en-US" sz="4000" b="1" dirty="0">
                <a:solidFill>
                  <a:schemeClr val="bg2"/>
                </a:solidFill>
              </a:rPr>
              <a:t>in fundamental physics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4648679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59797D0-DBA3-4B43-BAED-3D875F20C451}"/>
              </a:ext>
            </a:extLst>
          </p:cNvPr>
          <p:cNvCxnSpPr/>
          <p:nvPr/>
        </p:nvCxnSpPr>
        <p:spPr>
          <a:xfrm flipH="1">
            <a:off x="4592464" y="5179792"/>
            <a:ext cx="2331624" cy="0"/>
          </a:xfrm>
          <a:prstGeom prst="line">
            <a:avLst/>
          </a:prstGeom>
          <a:ln w="9525"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D285677-4191-8140-9547-9D055EAC6085}"/>
              </a:ext>
            </a:extLst>
          </p:cNvPr>
          <p:cNvCxnSpPr>
            <a:cxnSpLocks/>
          </p:cNvCxnSpPr>
          <p:nvPr/>
        </p:nvCxnSpPr>
        <p:spPr>
          <a:xfrm>
            <a:off x="5758276" y="2281145"/>
            <a:ext cx="1840499" cy="0"/>
          </a:xfrm>
          <a:prstGeom prst="line">
            <a:avLst/>
          </a:prstGeom>
          <a:ln w="9525">
            <a:solidFill>
              <a:schemeClr val="accent3"/>
            </a:solidFill>
            <a:prstDash val="solid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F4AAD893-2C38-2043-A20A-2999C2DA792D}"/>
              </a:ext>
            </a:extLst>
          </p:cNvPr>
          <p:cNvCxnSpPr/>
          <p:nvPr/>
        </p:nvCxnSpPr>
        <p:spPr>
          <a:xfrm flipH="1">
            <a:off x="3133838" y="3699203"/>
            <a:ext cx="2331624" cy="0"/>
          </a:xfrm>
          <a:prstGeom prst="line">
            <a:avLst/>
          </a:prstGeom>
          <a:ln w="9525">
            <a:solidFill>
              <a:schemeClr val="accent4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96000" y="465591"/>
            <a:ext cx="10800000" cy="731609"/>
          </a:xfrm>
        </p:spPr>
        <p:txBody>
          <a:bodyPr/>
          <a:lstStyle/>
          <a:p>
            <a:r>
              <a:rPr lang="en-US" dirty="0"/>
              <a:t>Four pillars underpin CERN’s mission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9647263" y="6441742"/>
            <a:ext cx="1517702" cy="239688"/>
          </a:xfrm>
        </p:spPr>
        <p:txBody>
          <a:bodyPr/>
          <a:lstStyle/>
          <a:p>
            <a:r>
              <a:rPr lang="de-CH"/>
              <a:t>November 15, 2024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1228545" y="6441743"/>
            <a:ext cx="3608877" cy="239688"/>
          </a:xfrm>
        </p:spPr>
        <p:txBody>
          <a:bodyPr/>
          <a:lstStyle/>
          <a:p>
            <a:r>
              <a:rPr lang="fr-FR"/>
              <a:t>Inauguration Ceremony of DUROCERN</a:t>
            </a:r>
            <a:endParaRPr lang="en-US" dirty="0"/>
          </a:p>
        </p:txBody>
      </p:sp>
      <p:pic>
        <p:nvPicPr>
          <p:cNvPr id="15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6861" y="6063500"/>
            <a:ext cx="3607689" cy="498495"/>
          </a:xfrm>
          <a:prstGeom prst="rect">
            <a:avLst/>
          </a:prstGeom>
        </p:spPr>
      </p:pic>
      <p:sp>
        <p:nvSpPr>
          <p:cNvPr id="28" name="ZoneTexte 20">
            <a:extLst>
              <a:ext uri="{FF2B5EF4-FFF2-40B4-BE49-F238E27FC236}">
                <a16:creationId xmlns:a16="http://schemas.microsoft.com/office/drawing/2014/main" id="{B6449E9F-A066-894F-9700-FC85C49627B5}"/>
              </a:ext>
            </a:extLst>
          </p:cNvPr>
          <p:cNvSpPr txBox="1"/>
          <p:nvPr/>
        </p:nvSpPr>
        <p:spPr>
          <a:xfrm>
            <a:off x="7434088" y="2092169"/>
            <a:ext cx="1546125" cy="369332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r"/>
            <a:r>
              <a:rPr lang="en-US" dirty="0">
                <a:solidFill>
                  <a:schemeClr val="accent3"/>
                </a:solidFill>
                <a:latin typeface="Arial" charset="0"/>
                <a:ea typeface="Arial" charset="0"/>
                <a:cs typeface="Arial" charset="0"/>
              </a:rPr>
              <a:t>RESEARCH</a:t>
            </a:r>
            <a:endParaRPr lang="fr-FR" dirty="0">
              <a:solidFill>
                <a:schemeClr val="accent3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9" name="ZoneTexte 22">
            <a:extLst>
              <a:ext uri="{FF2B5EF4-FFF2-40B4-BE49-F238E27FC236}">
                <a16:creationId xmlns:a16="http://schemas.microsoft.com/office/drawing/2014/main" id="{67537D8C-961F-3E47-B9BE-98C876CA126D}"/>
              </a:ext>
            </a:extLst>
          </p:cNvPr>
          <p:cNvSpPr txBox="1"/>
          <p:nvPr/>
        </p:nvSpPr>
        <p:spPr>
          <a:xfrm>
            <a:off x="1641583" y="3371206"/>
            <a:ext cx="1570829" cy="646331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wrap="square" lIns="0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  <a:latin typeface="Arial" charset="0"/>
                <a:ea typeface="Arial" charset="0"/>
                <a:cs typeface="Arial" charset="0"/>
              </a:rPr>
              <a:t>EDUCATION </a:t>
            </a:r>
            <a:br>
              <a:rPr lang="en-US" dirty="0">
                <a:solidFill>
                  <a:schemeClr val="accent4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dirty="0">
                <a:solidFill>
                  <a:schemeClr val="accent4"/>
                </a:solidFill>
                <a:latin typeface="Arial" charset="0"/>
                <a:ea typeface="Arial" charset="0"/>
                <a:cs typeface="Arial" charset="0"/>
              </a:rPr>
              <a:t>&amp; TRAINING</a:t>
            </a:r>
            <a:endParaRPr lang="fr-FR" dirty="0">
              <a:solidFill>
                <a:schemeClr val="accent4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0" name="ZoneTexte 23">
            <a:extLst>
              <a:ext uri="{FF2B5EF4-FFF2-40B4-BE49-F238E27FC236}">
                <a16:creationId xmlns:a16="http://schemas.microsoft.com/office/drawing/2014/main" id="{0C5BECD1-7B1B-4C43-A6EE-A0DE663074B1}"/>
              </a:ext>
            </a:extLst>
          </p:cNvPr>
          <p:cNvSpPr txBox="1"/>
          <p:nvPr/>
        </p:nvSpPr>
        <p:spPr>
          <a:xfrm>
            <a:off x="2895546" y="4881020"/>
            <a:ext cx="1707324" cy="946293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TECHNOLOGY </a:t>
            </a:r>
            <a:br>
              <a:rPr lang="en-US" dirty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dirty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&amp; INNOVATION</a:t>
            </a:r>
            <a:endParaRPr lang="fr-FR" dirty="0">
              <a:solidFill>
                <a:schemeClr val="accent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1" name="ZoneTexte 21">
            <a:extLst>
              <a:ext uri="{FF2B5EF4-FFF2-40B4-BE49-F238E27FC236}">
                <a16:creationId xmlns:a16="http://schemas.microsoft.com/office/drawing/2014/main" id="{F141B71B-A18E-1A4B-ACD7-BC94BB0EDCFF}"/>
              </a:ext>
            </a:extLst>
          </p:cNvPr>
          <p:cNvSpPr txBox="1"/>
          <p:nvPr/>
        </p:nvSpPr>
        <p:spPr>
          <a:xfrm>
            <a:off x="8469431" y="3508941"/>
            <a:ext cx="2355664" cy="369332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r"/>
            <a:r>
              <a:rPr lang="en-US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COLLABORATION</a:t>
            </a:r>
            <a:endParaRPr lang="fr-FR" dirty="0">
              <a:solidFill>
                <a:schemeClr val="accent2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7" name="Oval 14"/>
          <p:cNvSpPr/>
          <p:nvPr/>
        </p:nvSpPr>
        <p:spPr>
          <a:xfrm>
            <a:off x="5920882" y="2438250"/>
            <a:ext cx="2472266" cy="247226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latin typeface="Calibri" panose="020F0502020204030204" pitchFamily="34" charset="0"/>
            </a:endParaRPr>
          </a:p>
        </p:txBody>
      </p:sp>
      <p:pic>
        <p:nvPicPr>
          <p:cNvPr id="34" name="Picture Placeholder 20">
            <a:extLst>
              <a:ext uri="{FF2B5EF4-FFF2-40B4-BE49-F238E27FC236}">
                <a16:creationId xmlns:a16="http://schemas.microsoft.com/office/drawing/2014/main" id="{B88D3680-513A-ED44-81CC-2F3CD6AD709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34"/>
          <a:stretch/>
        </p:blipFill>
        <p:spPr>
          <a:xfrm>
            <a:off x="6112145" y="2630383"/>
            <a:ext cx="2089740" cy="2088000"/>
          </a:xfrm>
          <a:prstGeom prst="ellipse">
            <a:avLst/>
          </a:prstGeom>
        </p:spPr>
      </p:pic>
      <p:sp>
        <p:nvSpPr>
          <p:cNvPr id="18" name="Oval 15"/>
          <p:cNvSpPr/>
          <p:nvPr/>
        </p:nvSpPr>
        <p:spPr>
          <a:xfrm>
            <a:off x="4961822" y="3699203"/>
            <a:ext cx="2472266" cy="2472266"/>
          </a:xfrm>
          <a:prstGeom prst="ellipse">
            <a:avLst/>
          </a:prstGeom>
          <a:solidFill>
            <a:srgbClr val="6E24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33" name="Picture Placeholder 18">
            <a:extLst>
              <a:ext uri="{FF2B5EF4-FFF2-40B4-BE49-F238E27FC236}">
                <a16:creationId xmlns:a16="http://schemas.microsoft.com/office/drawing/2014/main" id="{28EF0F4E-6D7A-8E4E-8243-4E397B48423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153955" y="3892182"/>
            <a:ext cx="2088000" cy="2086308"/>
          </a:xfrm>
          <a:prstGeom prst="ellipse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0EC30EA2-A160-6746-8863-4B21840FF800}"/>
              </a:ext>
            </a:extLst>
          </p:cNvPr>
          <p:cNvGrpSpPr/>
          <p:nvPr/>
        </p:nvGrpSpPr>
        <p:grpSpPr>
          <a:xfrm>
            <a:off x="3477283" y="2430919"/>
            <a:ext cx="2472266" cy="2472266"/>
            <a:chOff x="3477283" y="2430919"/>
            <a:chExt cx="2472266" cy="2472266"/>
          </a:xfrm>
        </p:grpSpPr>
        <p:sp>
          <p:nvSpPr>
            <p:cNvPr id="19" name="Oval 16"/>
            <p:cNvSpPr/>
            <p:nvPr/>
          </p:nvSpPr>
          <p:spPr>
            <a:xfrm>
              <a:off x="3477283" y="2430919"/>
              <a:ext cx="2472266" cy="2472266"/>
            </a:xfrm>
            <a:prstGeom prst="ellipse">
              <a:avLst/>
            </a:prstGeom>
            <a:solidFill>
              <a:srgbClr val="62C5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pic>
          <p:nvPicPr>
            <p:cNvPr id="35" name="Picture Placeholder 16">
              <a:extLst>
                <a:ext uri="{FF2B5EF4-FFF2-40B4-BE49-F238E27FC236}">
                  <a16:creationId xmlns:a16="http://schemas.microsoft.com/office/drawing/2014/main" id="{7F6CE354-F0C3-8446-BE21-7C125AA415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352"/>
            <a:stretch/>
          </p:blipFill>
          <p:spPr>
            <a:xfrm>
              <a:off x="3668557" y="2623052"/>
              <a:ext cx="2089719" cy="2088000"/>
            </a:xfrm>
            <a:prstGeom prst="ellipse">
              <a:avLst/>
            </a:prstGeom>
          </p:spPr>
        </p:pic>
      </p:grpSp>
      <p:sp>
        <p:nvSpPr>
          <p:cNvPr id="20" name="Freeform 5"/>
          <p:cNvSpPr>
            <a:spLocks/>
          </p:cNvSpPr>
          <p:nvPr/>
        </p:nvSpPr>
        <p:spPr bwMode="auto">
          <a:xfrm>
            <a:off x="4732822" y="1213710"/>
            <a:ext cx="2511014" cy="2514933"/>
          </a:xfrm>
          <a:custGeom>
            <a:avLst/>
            <a:gdLst>
              <a:gd name="T0" fmla="*/ 0 w 756"/>
              <a:gd name="T1" fmla="*/ 378 h 756"/>
              <a:gd name="T2" fmla="*/ 378 w 756"/>
              <a:gd name="T3" fmla="*/ 0 h 756"/>
              <a:gd name="T4" fmla="*/ 756 w 756"/>
              <a:gd name="T5" fmla="*/ 370 h 756"/>
              <a:gd name="T6" fmla="*/ 746 w 756"/>
              <a:gd name="T7" fmla="*/ 370 h 756"/>
              <a:gd name="T8" fmla="*/ 368 w 756"/>
              <a:gd name="T9" fmla="*/ 748 h 756"/>
              <a:gd name="T10" fmla="*/ 368 w 756"/>
              <a:gd name="T11" fmla="*/ 756 h 756"/>
              <a:gd name="T12" fmla="*/ 0 w 756"/>
              <a:gd name="T13" fmla="*/ 378 h 7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56" h="756">
                <a:moveTo>
                  <a:pt x="0" y="378"/>
                </a:moveTo>
                <a:cubicBezTo>
                  <a:pt x="0" y="169"/>
                  <a:pt x="169" y="0"/>
                  <a:pt x="378" y="0"/>
                </a:cubicBezTo>
                <a:cubicBezTo>
                  <a:pt x="584" y="0"/>
                  <a:pt x="752" y="165"/>
                  <a:pt x="756" y="370"/>
                </a:cubicBezTo>
                <a:cubicBezTo>
                  <a:pt x="753" y="370"/>
                  <a:pt x="749" y="370"/>
                  <a:pt x="746" y="370"/>
                </a:cubicBezTo>
                <a:cubicBezTo>
                  <a:pt x="537" y="370"/>
                  <a:pt x="368" y="540"/>
                  <a:pt x="368" y="748"/>
                </a:cubicBezTo>
                <a:cubicBezTo>
                  <a:pt x="368" y="751"/>
                  <a:pt x="368" y="753"/>
                  <a:pt x="368" y="756"/>
                </a:cubicBezTo>
                <a:cubicBezTo>
                  <a:pt x="164" y="751"/>
                  <a:pt x="0" y="583"/>
                  <a:pt x="0" y="378"/>
                </a:cubicBezTo>
                <a:close/>
              </a:path>
            </a:pathLst>
          </a:custGeom>
          <a:solidFill>
            <a:srgbClr val="1C44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84558CF-9EE1-0D43-B2CE-F7A71CE2DE50}"/>
              </a:ext>
            </a:extLst>
          </p:cNvPr>
          <p:cNvCxnSpPr>
            <a:cxnSpLocks/>
          </p:cNvCxnSpPr>
          <p:nvPr/>
        </p:nvCxnSpPr>
        <p:spPr>
          <a:xfrm>
            <a:off x="8298425" y="3686844"/>
            <a:ext cx="442452" cy="0"/>
          </a:xfrm>
          <a:prstGeom prst="line">
            <a:avLst/>
          </a:prstGeom>
          <a:ln w="9525">
            <a:solidFill>
              <a:schemeClr val="accent2"/>
            </a:solidFill>
            <a:prstDash val="solid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56E49C38-B64A-9246-967A-E0F1B8D5B96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2213" y="1452412"/>
            <a:ext cx="2095200" cy="20952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3EAAEF6-79D5-A845-E9E0-81E987992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A3F6-1618-3548-975A-DD1A2939A246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78252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/>
          <p:cNvSpPr>
            <a:spLocks noGrp="1"/>
          </p:cNvSpPr>
          <p:nvPr>
            <p:ph type="pic" sz="quarter" idx="13"/>
          </p:nvPr>
        </p:nvSpPr>
        <p:spPr>
          <a:xfrm>
            <a:off x="0" y="223282"/>
            <a:ext cx="12192000" cy="6634717"/>
          </a:xfrm>
        </p:spPr>
        <p:txBody>
          <a:bodyPr/>
          <a:lstStyle/>
          <a:p>
            <a:endParaRPr lang="en-CH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23283"/>
            <a:ext cx="12192000" cy="6634717"/>
          </a:xfrm>
          <a:prstGeom prst="rect">
            <a:avLst/>
          </a:prstGeom>
        </p:spPr>
      </p:pic>
      <p:sp>
        <p:nvSpPr>
          <p:cNvPr id="4" name="Larme 10"/>
          <p:cNvSpPr/>
          <p:nvPr/>
        </p:nvSpPr>
        <p:spPr>
          <a:xfrm>
            <a:off x="7780843" y="1086533"/>
            <a:ext cx="4411157" cy="4411157"/>
          </a:xfrm>
          <a:prstGeom prst="teardrop">
            <a:avLst/>
          </a:prstGeom>
          <a:solidFill>
            <a:schemeClr val="accent3">
              <a:alpha val="66000"/>
            </a:schemeClr>
          </a:solidFill>
          <a:ln>
            <a:noFill/>
          </a:ln>
          <a:scene3d>
            <a:camera prst="orthographicFront">
              <a:rot lat="0" lon="21299996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Larme 11"/>
          <p:cNvSpPr/>
          <p:nvPr/>
        </p:nvSpPr>
        <p:spPr>
          <a:xfrm>
            <a:off x="8019622" y="1086531"/>
            <a:ext cx="4172378" cy="4172378"/>
          </a:xfrm>
          <a:prstGeom prst="teardrop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13"/>
          <p:cNvSpPr txBox="1"/>
          <p:nvPr/>
        </p:nvSpPr>
        <p:spPr>
          <a:xfrm flipH="1">
            <a:off x="8180959" y="2849555"/>
            <a:ext cx="33721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RESEARCH</a:t>
            </a:r>
            <a:endParaRPr lang="fr-FR" sz="360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65007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November 15, 2024</a:t>
            </a:r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1242000" y="6464595"/>
            <a:ext cx="3404141" cy="216836"/>
          </a:xfrm>
        </p:spPr>
        <p:txBody>
          <a:bodyPr/>
          <a:lstStyle/>
          <a:p>
            <a:r>
              <a:rPr lang="fr-FR"/>
              <a:t>Inauguration Ceremony of DUROCERN</a:t>
            </a:r>
            <a:endParaRPr lang="en-US" dirty="0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We develop technologies in three key areas</a:t>
            </a:r>
            <a:endParaRPr lang="fr-FR" dirty="0"/>
          </a:p>
        </p:txBody>
      </p:sp>
      <p:pic>
        <p:nvPicPr>
          <p:cNvPr id="12" name="Espace réservé pour une image  11"/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32000" y="2039547"/>
            <a:ext cx="3960000" cy="3279146"/>
          </a:xfrm>
        </p:spPr>
      </p:pic>
      <p:sp>
        <p:nvSpPr>
          <p:cNvPr id="16" name="ZoneTexte 15"/>
          <p:cNvSpPr txBox="1"/>
          <p:nvPr/>
        </p:nvSpPr>
        <p:spPr>
          <a:xfrm>
            <a:off x="0" y="5257222"/>
            <a:ext cx="3960000" cy="415498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ACCELERATORS</a:t>
            </a:r>
            <a:endParaRPr lang="fr-FR" sz="21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4116000" y="5257222"/>
            <a:ext cx="3960000" cy="415498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DETECTORS</a:t>
            </a:r>
            <a:endParaRPr lang="fr-FR" sz="21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8232000" y="5257222"/>
            <a:ext cx="3960000" cy="415498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COMPUTING</a:t>
            </a:r>
            <a:endParaRPr lang="fr-FR" sz="21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7" name="Espace réservé pour une image  6"/>
          <p:cNvPicPr>
            <a:picLocks noGrp="1" noChangeAspect="1"/>
          </p:cNvPicPr>
          <p:nvPr>
            <p:ph type="pic" sz="quarter" idx="15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116000" y="2039547"/>
            <a:ext cx="3960000" cy="3279146"/>
          </a:xfrm>
        </p:spPr>
      </p:pic>
      <p:pic>
        <p:nvPicPr>
          <p:cNvPr id="8" name="Espace réservé pour une image  7"/>
          <p:cNvPicPr>
            <a:picLocks noGrp="1" noChangeAspect="1"/>
          </p:cNvPicPr>
          <p:nvPr>
            <p:ph type="pic" sz="quarter" idx="13"/>
          </p:nvPr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2039547"/>
            <a:ext cx="3960000" cy="3279146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DA6285-9004-0D5B-DE6C-378F276D8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A3F6-1618-3548-975A-DD1A2939A246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75388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November 15, 2024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Inauguration Ceremony of DUROCERN</a:t>
            </a:r>
          </a:p>
        </p:txBody>
      </p:sp>
      <p:pic>
        <p:nvPicPr>
          <p:cNvPr id="11" name="Espace réservé du contenu 10"/>
          <p:cNvPicPr>
            <a:picLocks noGrp="1" noChangeAspect="1"/>
          </p:cNvPicPr>
          <p:nvPr>
            <p:ph idx="1"/>
          </p:nvPr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218396"/>
            <a:ext cx="12192001" cy="6703398"/>
          </a:xfrm>
        </p:spPr>
      </p:pic>
      <p:sp>
        <p:nvSpPr>
          <p:cNvPr id="16" name="Rectangle 15"/>
          <p:cNvSpPr/>
          <p:nvPr/>
        </p:nvSpPr>
        <p:spPr>
          <a:xfrm>
            <a:off x="8232000" y="218396"/>
            <a:ext cx="3960000" cy="6703397"/>
          </a:xfrm>
          <a:prstGeom prst="rect">
            <a:avLst/>
          </a:prstGeom>
          <a:solidFill>
            <a:schemeClr val="accent3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0057A6"/>
              </a:solidFill>
            </a:endParaRPr>
          </a:p>
        </p:txBody>
      </p:sp>
      <p:sp>
        <p:nvSpPr>
          <p:cNvPr id="14" name="Titre 4"/>
          <p:cNvSpPr txBox="1">
            <a:spLocks/>
          </p:cNvSpPr>
          <p:nvPr/>
        </p:nvSpPr>
        <p:spPr>
          <a:xfrm>
            <a:off x="8425419" y="465591"/>
            <a:ext cx="3511208" cy="1320043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4000" dirty="0">
                <a:solidFill>
                  <a:schemeClr val="bg1"/>
                </a:solidFill>
              </a:rPr>
              <a:t>Large Hadron </a:t>
            </a:r>
            <a:r>
              <a:rPr lang="fr-FR" sz="4000" dirty="0" err="1">
                <a:solidFill>
                  <a:schemeClr val="bg1"/>
                </a:solidFill>
              </a:rPr>
              <a:t>Collider</a:t>
            </a:r>
            <a:r>
              <a:rPr lang="fr-FR" sz="4000" dirty="0">
                <a:solidFill>
                  <a:schemeClr val="bg1"/>
                </a:solidFill>
              </a:rPr>
              <a:t> (LHC)</a:t>
            </a:r>
          </a:p>
        </p:txBody>
      </p:sp>
      <p:sp>
        <p:nvSpPr>
          <p:cNvPr id="18" name="Espace réservé du contenu 2"/>
          <p:cNvSpPr txBox="1">
            <a:spLocks/>
          </p:cNvSpPr>
          <p:nvPr/>
        </p:nvSpPr>
        <p:spPr>
          <a:xfrm>
            <a:off x="8425419" y="2341157"/>
            <a:ext cx="3511208" cy="3538238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00000"/>
              </a:lnSpc>
              <a:buFont typeface="Arial" charset="0"/>
              <a:buChar char="•"/>
            </a:pPr>
            <a:r>
              <a:rPr lang="fr-FR" sz="2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27 km in </a:t>
            </a:r>
            <a:r>
              <a:rPr lang="fr-FR" sz="20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circumference</a:t>
            </a:r>
            <a:endParaRPr lang="fr-FR" sz="2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lnSpc>
                <a:spcPct val="100000"/>
              </a:lnSpc>
              <a:buFont typeface="Arial" charset="0"/>
              <a:buChar char="•"/>
            </a:pPr>
            <a:r>
              <a:rPr lang="fr-FR" sz="2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About 100 m underground</a:t>
            </a:r>
          </a:p>
          <a:p>
            <a:pPr marL="342900" indent="-342900">
              <a:lnSpc>
                <a:spcPct val="100000"/>
              </a:lnSpc>
              <a:buFont typeface="Arial" charset="0"/>
              <a:buChar char="•"/>
            </a:pPr>
            <a:r>
              <a:rPr lang="fr-FR" sz="20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Superconducting</a:t>
            </a:r>
            <a:r>
              <a:rPr lang="fr-FR" sz="2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sz="20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magnets</a:t>
            </a:r>
            <a:r>
              <a:rPr lang="fr-FR" sz="2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sz="20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steer</a:t>
            </a:r>
            <a:r>
              <a:rPr lang="fr-FR" sz="2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the </a:t>
            </a:r>
            <a:r>
              <a:rPr lang="fr-FR" sz="2000" dirty="0">
                <a:solidFill>
                  <a:schemeClr val="bg1"/>
                </a:solidFill>
                <a:ea typeface="Arial" charset="0"/>
                <a:cs typeface="Arial" charset="0"/>
              </a:rPr>
              <a:t>p</a:t>
            </a:r>
            <a:r>
              <a:rPr lang="en-US" sz="2000" dirty="0">
                <a:solidFill>
                  <a:schemeClr val="bg1"/>
                </a:solidFill>
              </a:rPr>
              <a:t>articles </a:t>
            </a:r>
            <a:r>
              <a:rPr lang="fr-FR" sz="20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around</a:t>
            </a:r>
            <a:r>
              <a:rPr lang="fr-FR" sz="2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the ring</a:t>
            </a:r>
          </a:p>
          <a:p>
            <a:pPr marL="342900" indent="-342900">
              <a:lnSpc>
                <a:spcPct val="100000"/>
              </a:lnSpc>
              <a:buFont typeface="Arial" charset="0"/>
              <a:buChar char="•"/>
            </a:pPr>
            <a:r>
              <a:rPr lang="fr-FR" sz="20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Particles</a:t>
            </a:r>
            <a:r>
              <a:rPr lang="fr-FR" sz="2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are </a:t>
            </a:r>
            <a:r>
              <a:rPr lang="fr-FR" sz="20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  <a:r>
              <a:rPr lang="fr-FR" sz="2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br>
              <a:rPr lang="fr-FR" sz="2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fr-FR" sz="2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to close to the speed </a:t>
            </a:r>
            <a:br>
              <a:rPr lang="fr-FR" sz="2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fr-FR" sz="2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 light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BC1410E-D4A0-D0F3-33CA-6033F4B8FB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A3F6-1618-3548-975A-DD1A2939A246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794887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9464D309-B7A4-E035-0D5A-E312A1DAAB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Inauguration Ceremony of DUROCERN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November 15, 2024</a:t>
            </a:r>
            <a:endParaRPr lang="fr-FR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5F432D1-FAD5-6241-BE3E-4456F0FCF67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28600"/>
            <a:ext cx="12192000" cy="66294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232000" y="218397"/>
            <a:ext cx="3960000" cy="6639604"/>
          </a:xfrm>
          <a:prstGeom prst="rect">
            <a:avLst/>
          </a:prstGeom>
          <a:solidFill>
            <a:schemeClr val="accent3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0057A6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59509" y="476250"/>
            <a:ext cx="3687518" cy="1715407"/>
          </a:xfrm>
        </p:spPr>
        <p:txBody>
          <a:bodyPr>
            <a:noAutofit/>
          </a:bodyPr>
          <a:lstStyle/>
          <a:p>
            <a:pPr algn="l"/>
            <a:r>
              <a:rPr lang="en-US" sz="3600" dirty="0">
                <a:solidFill>
                  <a:schemeClr val="bg1"/>
                </a:solidFill>
              </a:rPr>
              <a:t>Upgrade to the </a:t>
            </a:r>
            <a:br>
              <a:rPr lang="en-US" sz="3600" dirty="0">
                <a:solidFill>
                  <a:schemeClr val="bg1"/>
                </a:solidFill>
              </a:rPr>
            </a:br>
            <a:r>
              <a:rPr lang="en-US" sz="3600" dirty="0">
                <a:solidFill>
                  <a:schemeClr val="bg1"/>
                </a:solidFill>
              </a:rPr>
              <a:t>High-Luminosity LHC is under way</a:t>
            </a:r>
            <a:endParaRPr lang="fr-FR" sz="3600" dirty="0">
              <a:solidFill>
                <a:schemeClr val="bg1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8232000" y="2413956"/>
            <a:ext cx="3698930" cy="3216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The HL-LHC will use new technologies to provide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10 times more collisions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than the LHC.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/>
                </a:solidFill>
              </a:rPr>
              <a:t>It will give access to rare phenomena, greater precision and discovery potential.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solidFill>
                <a:schemeClr val="bg2"/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spcBef>
                <a:spcPts val="600"/>
              </a:spcBef>
              <a:buSzPct val="100000"/>
              <a:buFont typeface="Arial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It will start operating in 2030, and run until 2041.</a:t>
            </a:r>
            <a:endParaRPr lang="fr-FR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3FD94C-B6B3-E225-7D44-010524BD1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A3F6-1618-3548-975A-DD1A2939A246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985172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73CA4A4-5E6B-E848-A141-D74F01D4E5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November 15, 2024</a:t>
            </a:r>
            <a:endParaRPr lang="fr-FR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FDE12B0-6AB5-E942-B393-1C4EC3A4C0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000" y="465591"/>
            <a:ext cx="10993492" cy="1116849"/>
          </a:xfrm>
        </p:spPr>
        <p:txBody>
          <a:bodyPr>
            <a:normAutofit/>
          </a:bodyPr>
          <a:lstStyle/>
          <a:p>
            <a:pPr algn="ctr"/>
            <a:r>
              <a:rPr lang="en-US" sz="4400"/>
              <a:t>Preparing CERN’s </a:t>
            </a:r>
            <a:r>
              <a:rPr lang="en-US" sz="4400" dirty="0"/>
              <a:t>future</a:t>
            </a:r>
            <a:endParaRPr lang="en-GB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FF51FDE-F9B1-D841-8042-D781AA3F8CCC}"/>
              </a:ext>
            </a:extLst>
          </p:cNvPr>
          <p:cNvSpPr txBox="1"/>
          <p:nvPr/>
        </p:nvSpPr>
        <p:spPr>
          <a:xfrm>
            <a:off x="3739978" y="186175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11ACEB6-0012-B44A-A110-62857FFD0AB7}"/>
              </a:ext>
            </a:extLst>
          </p:cNvPr>
          <p:cNvSpPr txBox="1"/>
          <p:nvPr/>
        </p:nvSpPr>
        <p:spPr>
          <a:xfrm>
            <a:off x="2842054" y="215831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03CD645F-245C-B744-AAC2-141FDDB68C3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56745" y="1773141"/>
            <a:ext cx="6435256" cy="4373217"/>
          </a:xfrm>
        </p:spPr>
      </p:pic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659E7F8-056A-8D62-D8BE-A649031F2A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Inauguration Ceremony of DUROCERN</a:t>
            </a:r>
          </a:p>
        </p:txBody>
      </p:sp>
      <p:sp>
        <p:nvSpPr>
          <p:cNvPr id="15" name="Content Placeholder 7">
            <a:extLst>
              <a:ext uri="{FF2B5EF4-FFF2-40B4-BE49-F238E27FC236}">
                <a16:creationId xmlns:a16="http://schemas.microsoft.com/office/drawing/2014/main" id="{FC7C92D2-3F7D-C84E-B536-BB774B2885B8}"/>
              </a:ext>
            </a:extLst>
          </p:cNvPr>
          <p:cNvSpPr txBox="1">
            <a:spLocks/>
          </p:cNvSpPr>
          <p:nvPr/>
        </p:nvSpPr>
        <p:spPr>
          <a:xfrm>
            <a:off x="602403" y="1953790"/>
            <a:ext cx="4977130" cy="472933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2000" dirty="0">
                <a:solidFill>
                  <a:srgbClr val="2F2F2F"/>
                </a:solidFill>
              </a:rPr>
              <a:t>Driven by the </a:t>
            </a:r>
            <a:r>
              <a:rPr lang="en-US" sz="2000" b="1" dirty="0">
                <a:solidFill>
                  <a:srgbClr val="2F2F2F"/>
                </a:solidFill>
              </a:rPr>
              <a:t>2020 Update of the European Strategy for Particle Physics</a:t>
            </a:r>
            <a:endParaRPr lang="en-US" sz="2100" dirty="0">
              <a:solidFill>
                <a:srgbClr val="2F2F2F"/>
              </a:solidFill>
            </a:endParaRPr>
          </a:p>
          <a:p>
            <a:pPr marL="285750" indent="-285750" defTabSz="2880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500" dirty="0"/>
              <a:t>Technical and financial feasibility study of a Future Circular Collider (March 2025)</a:t>
            </a:r>
          </a:p>
          <a:p>
            <a:pPr marL="285750" indent="-285750" defTabSz="2880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500" dirty="0"/>
              <a:t>Accelerator R&amp;D to develop technologies for FCC and for alternative options</a:t>
            </a:r>
          </a:p>
          <a:p>
            <a:pPr marL="285750" indent="-285750" defTabSz="2880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500" dirty="0"/>
              <a:t>Detector and computing R&amp;D</a:t>
            </a:r>
          </a:p>
          <a:p>
            <a:pPr marL="285750" indent="-285750" defTabSz="2880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500" dirty="0"/>
              <a:t>Maintain and expand a compelling scientific diversity </a:t>
            </a:r>
            <a:r>
              <a:rPr lang="en-US" sz="1500" dirty="0" err="1"/>
              <a:t>programme</a:t>
            </a:r>
            <a:endParaRPr lang="en-US" sz="1500" dirty="0"/>
          </a:p>
          <a:p>
            <a:pPr marL="285750" indent="-285750" defTabSz="2880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500" dirty="0"/>
              <a:t>Continue to support other projects around </a:t>
            </a:r>
            <a:br>
              <a:rPr lang="en-US" sz="1500" dirty="0"/>
            </a:br>
            <a:r>
              <a:rPr lang="en-US" sz="1500" dirty="0"/>
              <a:t>	the world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62C64B2-AB7E-7600-80C3-A89975ECF3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A3F6-1618-3548-975A-DD1A2939A246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27226062"/>
      </p:ext>
    </p:extLst>
  </p:cSld>
  <p:clrMapOvr>
    <a:masterClrMapping/>
  </p:clrMapOvr>
</p:sld>
</file>

<file path=ppt/theme/theme1.xml><?xml version="1.0" encoding="utf-8"?>
<a:theme xmlns:a="http://schemas.openxmlformats.org/drawingml/2006/main" name="CERN_Corporate">
  <a:themeElements>
    <a:clrScheme name="CERN 2">
      <a:dk1>
        <a:srgbClr val="0033A0"/>
      </a:dk1>
      <a:lt1>
        <a:srgbClr val="FFFFFF"/>
      </a:lt1>
      <a:dk2>
        <a:srgbClr val="2F2F2F"/>
      </a:dk2>
      <a:lt2>
        <a:srgbClr val="FFFFFF"/>
      </a:lt2>
      <a:accent1>
        <a:srgbClr val="6E2466"/>
      </a:accent1>
      <a:accent2>
        <a:srgbClr val="E15E32"/>
      </a:accent2>
      <a:accent3>
        <a:srgbClr val="1C446B"/>
      </a:accent3>
      <a:accent4>
        <a:srgbClr val="61C5D3"/>
      </a:accent4>
      <a:accent5>
        <a:srgbClr val="BFBFCB"/>
      </a:accent5>
      <a:accent6>
        <a:srgbClr val="0033A0"/>
      </a:accent6>
      <a:hlink>
        <a:srgbClr val="6D2466"/>
      </a:hlink>
      <a:folHlink>
        <a:srgbClr val="61C4D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CERN_New_Corporate_proposition" id="{F1C3E971-1B97-8840-A76A-3950E72D87FC}" vid="{E0AEF679-98C1-AB42-B5BE-2ED16A1D638D}"/>
    </a:ext>
  </a:extLst>
</a:theme>
</file>

<file path=ppt/theme/theme2.xml><?xml version="1.0" encoding="utf-8"?>
<a:theme xmlns:a="http://schemas.openxmlformats.org/drawingml/2006/main" name="1_Research">
  <a:themeElements>
    <a:clrScheme name="CERN 2">
      <a:dk1>
        <a:srgbClr val="0033A0"/>
      </a:dk1>
      <a:lt1>
        <a:srgbClr val="FFFFFF"/>
      </a:lt1>
      <a:dk2>
        <a:srgbClr val="2F2F2F"/>
      </a:dk2>
      <a:lt2>
        <a:srgbClr val="FFFFFF"/>
      </a:lt2>
      <a:accent1>
        <a:srgbClr val="6E2466"/>
      </a:accent1>
      <a:accent2>
        <a:srgbClr val="E15E32"/>
      </a:accent2>
      <a:accent3>
        <a:srgbClr val="1C446B"/>
      </a:accent3>
      <a:accent4>
        <a:srgbClr val="61C5D3"/>
      </a:accent4>
      <a:accent5>
        <a:srgbClr val="BFBFCB"/>
      </a:accent5>
      <a:accent6>
        <a:srgbClr val="0033A0"/>
      </a:accent6>
      <a:hlink>
        <a:srgbClr val="6D2466"/>
      </a:hlink>
      <a:folHlink>
        <a:srgbClr val="61C4D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>
          <a:defRPr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CERN_New_Corporate_proposition" id="{F1C3E971-1B97-8840-A76A-3950E72D87FC}" vid="{4904FA80-2E56-9C4B-87CA-1D42BF3744A9}"/>
    </a:ext>
  </a:extLst>
</a:theme>
</file>

<file path=ppt/theme/theme3.xml><?xml version="1.0" encoding="utf-8"?>
<a:theme xmlns:a="http://schemas.openxmlformats.org/drawingml/2006/main" name="2_Collaboration">
  <a:themeElements>
    <a:clrScheme name="CERN 2">
      <a:dk1>
        <a:srgbClr val="0033A0"/>
      </a:dk1>
      <a:lt1>
        <a:srgbClr val="FFFFFF"/>
      </a:lt1>
      <a:dk2>
        <a:srgbClr val="2F2F2F"/>
      </a:dk2>
      <a:lt2>
        <a:srgbClr val="FFFFFF"/>
      </a:lt2>
      <a:accent1>
        <a:srgbClr val="6E2466"/>
      </a:accent1>
      <a:accent2>
        <a:srgbClr val="E15E32"/>
      </a:accent2>
      <a:accent3>
        <a:srgbClr val="1C446B"/>
      </a:accent3>
      <a:accent4>
        <a:srgbClr val="61C5D3"/>
      </a:accent4>
      <a:accent5>
        <a:srgbClr val="BFBFCB"/>
      </a:accent5>
      <a:accent6>
        <a:srgbClr val="0033A0"/>
      </a:accent6>
      <a:hlink>
        <a:srgbClr val="6D2466"/>
      </a:hlink>
      <a:folHlink>
        <a:srgbClr val="61C4D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CERN_New_Corporate_proposition" id="{F1C3E971-1B97-8840-A76A-3950E72D87FC}" vid="{4904FA80-2E56-9C4B-87CA-1D42BF3744A9}"/>
    </a:ext>
  </a:extLst>
</a:theme>
</file>

<file path=ppt/theme/theme4.xml><?xml version="1.0" encoding="utf-8"?>
<a:theme xmlns:a="http://schemas.openxmlformats.org/drawingml/2006/main" name="3_Innovation">
  <a:themeElements>
    <a:clrScheme name="CERN 2">
      <a:dk1>
        <a:srgbClr val="0033A0"/>
      </a:dk1>
      <a:lt1>
        <a:srgbClr val="FFFFFF"/>
      </a:lt1>
      <a:dk2>
        <a:srgbClr val="2F2F2F"/>
      </a:dk2>
      <a:lt2>
        <a:srgbClr val="FFFFFF"/>
      </a:lt2>
      <a:accent1>
        <a:srgbClr val="6E2466"/>
      </a:accent1>
      <a:accent2>
        <a:srgbClr val="E15E32"/>
      </a:accent2>
      <a:accent3>
        <a:srgbClr val="1C446B"/>
      </a:accent3>
      <a:accent4>
        <a:srgbClr val="61C5D3"/>
      </a:accent4>
      <a:accent5>
        <a:srgbClr val="BFBFCB"/>
      </a:accent5>
      <a:accent6>
        <a:srgbClr val="0033A0"/>
      </a:accent6>
      <a:hlink>
        <a:srgbClr val="6D2466"/>
      </a:hlink>
      <a:folHlink>
        <a:srgbClr val="61C4D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CERN_New_Corporate_proposition" id="{F1C3E971-1B97-8840-A76A-3950E72D87FC}" vid="{4904FA80-2E56-9C4B-87CA-1D42BF3744A9}"/>
    </a:ext>
  </a:extLst>
</a:theme>
</file>

<file path=ppt/theme/theme5.xml><?xml version="1.0" encoding="utf-8"?>
<a:theme xmlns:a="http://schemas.openxmlformats.org/drawingml/2006/main" name="4_Education and Training">
  <a:themeElements>
    <a:clrScheme name="CERN 2">
      <a:dk1>
        <a:srgbClr val="0033A0"/>
      </a:dk1>
      <a:lt1>
        <a:srgbClr val="FFFFFF"/>
      </a:lt1>
      <a:dk2>
        <a:srgbClr val="2F2F2F"/>
      </a:dk2>
      <a:lt2>
        <a:srgbClr val="FFFFFF"/>
      </a:lt2>
      <a:accent1>
        <a:srgbClr val="6E2466"/>
      </a:accent1>
      <a:accent2>
        <a:srgbClr val="E15E32"/>
      </a:accent2>
      <a:accent3>
        <a:srgbClr val="1C446B"/>
      </a:accent3>
      <a:accent4>
        <a:srgbClr val="61C5D3"/>
      </a:accent4>
      <a:accent5>
        <a:srgbClr val="BFBFCB"/>
      </a:accent5>
      <a:accent6>
        <a:srgbClr val="0033A0"/>
      </a:accent6>
      <a:hlink>
        <a:srgbClr val="6D2466"/>
      </a:hlink>
      <a:folHlink>
        <a:srgbClr val="61C4D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CERN_New_Corporate_proposition" id="{F1C3E971-1B97-8840-A76A-3950E72D87FC}" vid="{4904FA80-2E56-9C4B-87CA-1D42BF3744A9}"/>
    </a:ext>
  </a:extLst>
</a:theme>
</file>

<file path=ppt/theme/theme6.xml><?xml version="1.0" encoding="utf-8"?>
<a:theme xmlns:a="http://schemas.openxmlformats.org/drawingml/2006/main" name="Country">
  <a:themeElements>
    <a:clrScheme name="CERN 2">
      <a:dk1>
        <a:srgbClr val="0033A0"/>
      </a:dk1>
      <a:lt1>
        <a:srgbClr val="FFFFFF"/>
      </a:lt1>
      <a:dk2>
        <a:srgbClr val="2F2F2F"/>
      </a:dk2>
      <a:lt2>
        <a:srgbClr val="FFFFFF"/>
      </a:lt2>
      <a:accent1>
        <a:srgbClr val="6E2466"/>
      </a:accent1>
      <a:accent2>
        <a:srgbClr val="E15E32"/>
      </a:accent2>
      <a:accent3>
        <a:srgbClr val="1C446B"/>
      </a:accent3>
      <a:accent4>
        <a:srgbClr val="61C5D3"/>
      </a:accent4>
      <a:accent5>
        <a:srgbClr val="BFBFCB"/>
      </a:accent5>
      <a:accent6>
        <a:srgbClr val="0033A0"/>
      </a:accent6>
      <a:hlink>
        <a:srgbClr val="6D2466"/>
      </a:hlink>
      <a:folHlink>
        <a:srgbClr val="61C4D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CERN_New_Corporate_proposition" id="{F1C3E971-1B97-8840-A76A-3950E72D87FC}" vid="{4904FA80-2E56-9C4B-87CA-1D42BF3744A9}"/>
    </a:ext>
  </a:extLst>
</a:theme>
</file>

<file path=ppt/theme/theme7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CERN_New_Corporate_proposition</Template>
  <TotalTime>21168</TotalTime>
  <Words>1879</Words>
  <Application>Microsoft Office PowerPoint</Application>
  <PresentationFormat>Widescreen</PresentationFormat>
  <Paragraphs>348</Paragraphs>
  <Slides>32</Slides>
  <Notes>19</Notes>
  <HiddenSlides>1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32</vt:i4>
      </vt:variant>
    </vt:vector>
  </HeadingPairs>
  <TitlesOfParts>
    <vt:vector size="44" baseType="lpstr">
      <vt:lpstr>ＭＳ Ｐゴシック</vt:lpstr>
      <vt:lpstr>Aptos</vt:lpstr>
      <vt:lpstr>Arial</vt:lpstr>
      <vt:lpstr>Calibri</vt:lpstr>
      <vt:lpstr>Helvetica</vt:lpstr>
      <vt:lpstr>Source Sans Pro</vt:lpstr>
      <vt:lpstr>CERN_Corporate</vt:lpstr>
      <vt:lpstr>1_Research</vt:lpstr>
      <vt:lpstr>2_Collaboration</vt:lpstr>
      <vt:lpstr>3_Innovation</vt:lpstr>
      <vt:lpstr>4_Education and Training</vt:lpstr>
      <vt:lpstr>Country</vt:lpstr>
      <vt:lpstr>PowerPoint Presentation</vt:lpstr>
      <vt:lpstr>PowerPoint Presentation</vt:lpstr>
      <vt:lpstr>PowerPoint Presentation</vt:lpstr>
      <vt:lpstr>Four pillars underpin CERN’s mission</vt:lpstr>
      <vt:lpstr>PowerPoint Presentation</vt:lpstr>
      <vt:lpstr>We develop technologies in three key areas</vt:lpstr>
      <vt:lpstr>PowerPoint Presentation</vt:lpstr>
      <vt:lpstr>Upgrade to the  High-Luminosity LHC is under way</vt:lpstr>
      <vt:lpstr>Preparing CERN’s future</vt:lpstr>
      <vt:lpstr>PowerPoint Presentation</vt:lpstr>
      <vt:lpstr>Science for peace CERN was founded in 1954 with 12 European Member States</vt:lpstr>
      <vt:lpstr>A laboratory for people around the world</vt:lpstr>
      <vt:lpstr>PowerPoint Presentation</vt:lpstr>
      <vt:lpstr>CERN opens a world of career opportunities </vt:lpstr>
      <vt:lpstr>CERN’s training, education  and outreach programmes</vt:lpstr>
      <vt:lpstr>CERN Science Gateway</vt:lpstr>
      <vt:lpstr>Our Goals</vt:lpstr>
      <vt:lpstr>Outreach activities at CERN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Romania and CERN</vt:lpstr>
      <vt:lpstr>Romania has a strong involvement across the whole of the CERN experimental programme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Ewa Lopienska</dc:creator>
  <cp:lastModifiedBy>Malika Meddahi</cp:lastModifiedBy>
  <cp:revision>1090</cp:revision>
  <cp:lastPrinted>2024-11-14T08:43:38Z</cp:lastPrinted>
  <dcterms:created xsi:type="dcterms:W3CDTF">2017-12-12T17:17:03Z</dcterms:created>
  <dcterms:modified xsi:type="dcterms:W3CDTF">2024-11-15T05:32:26Z</dcterms:modified>
</cp:coreProperties>
</file>