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8" r:id="rId4"/>
    <p:sldMasterId id="2147483710" r:id="rId5"/>
  </p:sldMasterIdLst>
  <p:notesMasterIdLst>
    <p:notesMasterId r:id="rId18"/>
  </p:notesMasterIdLst>
  <p:sldIdLst>
    <p:sldId id="281" r:id="rId6"/>
    <p:sldId id="1133" r:id="rId7"/>
    <p:sldId id="344" r:id="rId8"/>
    <p:sldId id="276" r:id="rId9"/>
    <p:sldId id="435" r:id="rId10"/>
    <p:sldId id="312" r:id="rId11"/>
    <p:sldId id="437" r:id="rId12"/>
    <p:sldId id="258" r:id="rId13"/>
    <p:sldId id="444" r:id="rId14"/>
    <p:sldId id="1131" r:id="rId15"/>
    <p:sldId id="1132" r:id="rId16"/>
    <p:sldId id="280" r:id="rId17"/>
  </p:sldIdLst>
  <p:sldSz cx="12192000" cy="6858000"/>
  <p:notesSz cx="6797675" cy="9928225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D52FA9-6B1A-478D-AB3A-8924566098F2}">
          <p14:sldIdLst>
            <p14:sldId id="281"/>
            <p14:sldId id="1133"/>
            <p14:sldId id="344"/>
            <p14:sldId id="276"/>
            <p14:sldId id="435"/>
            <p14:sldId id="312"/>
            <p14:sldId id="437"/>
            <p14:sldId id="258"/>
            <p14:sldId id="444"/>
            <p14:sldId id="1131"/>
            <p14:sldId id="1132"/>
            <p14:sldId id="280"/>
          </p14:sldIdLst>
        </p14:section>
        <p14:section name="Untitled Section" id="{6E2A6FC2-5AED-4EE1-A6BD-7221A6D4100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703" autoAdjust="0"/>
  </p:normalViewPr>
  <p:slideViewPr>
    <p:cSldViewPr snapToGrid="0">
      <p:cViewPr>
        <p:scale>
          <a:sx n="75" d="100"/>
          <a:sy n="75" d="100"/>
        </p:scale>
        <p:origin x="1962" y="7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NCDI\BAZA%20DATE%20PROIECTE%20PNII%20+%20PN%20III\Situatii%202016%20-%202023\CERN\INTERNATIONAL%20-%20DOMESTICI%20FISIERE\international_domestic_publicatii_V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fazacas\Downloads\Budget_ISAB-CERN-2024(1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fazacas\Downloads\Cercetatori%20si%20Indicatori%20CERN%202022-2024\Cercetatori%20CERN%202022-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.fazacas\Downloads\Cercetatori%20si%20Indicatori%20CERN%202022-2024\CERN%202020-2024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fazacas\Downloads\Cercetatori%20si%20Indicatori%20CERN%202022-2024\CERN%202020-2024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NCDI\PN%20III\BROSURI%20PN%20III\CERN\2020-2024\Cercetatori%20si%20Indicatori%20CERN%202022-2024\Indicatori%20de%20realizare%20intermediara%20PN%20III_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NCDI\BAZA%20DATE%20PROIECTE%20PNII%20+%20PN%20III\Situatii%202016%20-%202023\CERN\Budget_CERN_categorii%20de%20cheltuieli_vcomasa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8817762468994"/>
          <c:y val="8.906018824657512E-2"/>
          <c:w val="0.86701355214667064"/>
          <c:h val="0.686808164553705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'international-domestic'!$B$1</c:f>
              <c:strCache>
                <c:ptCount val="1"/>
                <c:pt idx="0">
                  <c:v>Domestic Total</c:v>
                </c:pt>
              </c:strCache>
            </c:strRef>
          </c:tx>
          <c:spPr>
            <a:solidFill>
              <a:srgbClr val="0070C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0070C0"/>
              </a:solidFill>
              <a:ln w="22225" cap="flat" cmpd="sng" algn="ctr">
                <a:noFill/>
                <a:prstDash val="lg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8D-4D7E-A017-51856EC1CC05}"/>
              </c:ext>
            </c:extLst>
          </c:dPt>
          <c:dLbls>
            <c:delete val="1"/>
          </c:dLbls>
          <c:cat>
            <c:numRef>
              <c:f>'international-domestic'!$A$10:$A$23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'international-domestic'!$B$10:$B$23</c:f>
              <c:numCache>
                <c:formatCode>#,##0.00</c:formatCode>
                <c:ptCount val="14"/>
                <c:pt idx="0">
                  <c:v>8954554.4600000009</c:v>
                </c:pt>
                <c:pt idx="1">
                  <c:v>10961742.950000001</c:v>
                </c:pt>
                <c:pt idx="2">
                  <c:v>10783423.33</c:v>
                </c:pt>
                <c:pt idx="3">
                  <c:v>9493968.8200000003</c:v>
                </c:pt>
                <c:pt idx="4">
                  <c:v>9747445.0399999991</c:v>
                </c:pt>
                <c:pt idx="5">
                  <c:v>11701213.359999999</c:v>
                </c:pt>
                <c:pt idx="6">
                  <c:v>13036180.370000001</c:v>
                </c:pt>
                <c:pt idx="7">
                  <c:v>15524416.559999999</c:v>
                </c:pt>
                <c:pt idx="8">
                  <c:v>13578385.170000002</c:v>
                </c:pt>
                <c:pt idx="9">
                  <c:v>16170264.1182</c:v>
                </c:pt>
                <c:pt idx="10">
                  <c:v>16541296.990000002</c:v>
                </c:pt>
                <c:pt idx="11">
                  <c:v>17119539.460000001</c:v>
                </c:pt>
                <c:pt idx="12">
                  <c:v>21372459.909999996</c:v>
                </c:pt>
                <c:pt idx="13">
                  <c:v>22185439.18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8D-4D7E-A017-51856EC1CC05}"/>
            </c:ext>
          </c:extLst>
        </c:ser>
        <c:ser>
          <c:idx val="1"/>
          <c:order val="1"/>
          <c:tx>
            <c:strRef>
              <c:f>'international-domestic'!$C$1</c:f>
              <c:strCache>
                <c:ptCount val="1"/>
                <c:pt idx="0">
                  <c:v>M&amp;O A&amp;B</c:v>
                </c:pt>
              </c:strCache>
            </c:strRef>
          </c:tx>
          <c:spPr>
            <a:solidFill>
              <a:srgbClr val="C0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'international-domestic'!$A$10:$A$23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'international-domestic'!$C$10:$C$23</c:f>
              <c:numCache>
                <c:formatCode>#,##0.00</c:formatCode>
                <c:ptCount val="14"/>
                <c:pt idx="0">
                  <c:v>1266188.8600000001</c:v>
                </c:pt>
                <c:pt idx="1">
                  <c:v>1032155.28</c:v>
                </c:pt>
                <c:pt idx="2">
                  <c:v>1127738.57</c:v>
                </c:pt>
                <c:pt idx="3">
                  <c:v>1187607.71</c:v>
                </c:pt>
                <c:pt idx="4">
                  <c:v>1344898.45</c:v>
                </c:pt>
                <c:pt idx="5">
                  <c:v>1572597.64</c:v>
                </c:pt>
                <c:pt idx="6">
                  <c:v>1357220.63</c:v>
                </c:pt>
                <c:pt idx="7">
                  <c:v>1369233.11</c:v>
                </c:pt>
                <c:pt idx="8">
                  <c:v>1957101.6099999999</c:v>
                </c:pt>
                <c:pt idx="9">
                  <c:v>1397697.4217999999</c:v>
                </c:pt>
                <c:pt idx="10">
                  <c:v>1639624.79</c:v>
                </c:pt>
                <c:pt idx="11">
                  <c:v>1782325.13</c:v>
                </c:pt>
                <c:pt idx="12">
                  <c:v>1972668.1</c:v>
                </c:pt>
                <c:pt idx="13">
                  <c:v>1510267.28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8D-4D7E-A017-51856EC1CC05}"/>
            </c:ext>
          </c:extLst>
        </c:ser>
        <c:ser>
          <c:idx val="2"/>
          <c:order val="2"/>
          <c:tx>
            <c:strRef>
              <c:f>'international-domestic'!$D$1</c:f>
              <c:strCache>
                <c:ptCount val="1"/>
                <c:pt idx="0">
                  <c:v>Upgrade LHC Common Fund + Experiments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'international-domestic'!$A$10:$A$23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'international-domestic'!$D$10:$D$23</c:f>
              <c:numCache>
                <c:formatCode>General</c:formatCode>
                <c:ptCount val="14"/>
                <c:pt idx="2" formatCode="#,##0.00">
                  <c:v>88431</c:v>
                </c:pt>
                <c:pt idx="3" formatCode="#,##0.00">
                  <c:v>26109</c:v>
                </c:pt>
                <c:pt idx="4" formatCode="#,##0.00">
                  <c:v>696673.8</c:v>
                </c:pt>
                <c:pt idx="5" formatCode="#,##0.00">
                  <c:v>1075649.25</c:v>
                </c:pt>
                <c:pt idx="6" formatCode="#,##0.00">
                  <c:v>1606599</c:v>
                </c:pt>
                <c:pt idx="7" formatCode="#,##0.00">
                  <c:v>1049096.46</c:v>
                </c:pt>
                <c:pt idx="8" formatCode="#,##0.00">
                  <c:v>2248445.11</c:v>
                </c:pt>
                <c:pt idx="9" formatCode="#,##0.00">
                  <c:v>2424927.3199999998</c:v>
                </c:pt>
                <c:pt idx="10" formatCode="#,##0.00">
                  <c:v>1819070</c:v>
                </c:pt>
                <c:pt idx="11" formatCode="#,##0.00">
                  <c:v>1927801</c:v>
                </c:pt>
                <c:pt idx="12" formatCode="#,##0.00">
                  <c:v>1418871.67</c:v>
                </c:pt>
                <c:pt idx="13" formatCode="#,##0.00">
                  <c:v>1710293.54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8D-4D7E-A017-51856EC1CC0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0384256"/>
        <c:axId val="90385792"/>
      </c:barChart>
      <c:catAx>
        <c:axId val="90384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ln>
                  <a:noFill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85792"/>
        <c:crosses val="autoZero"/>
        <c:auto val="0"/>
        <c:lblAlgn val="ctr"/>
        <c:lblOffset val="100"/>
        <c:noMultiLvlLbl val="0"/>
      </c:catAx>
      <c:valAx>
        <c:axId val="903857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MRON (domestic+CERN)</a:t>
                </a:r>
              </a:p>
            </c:rich>
          </c:tx>
          <c:layout>
            <c:manualLayout>
              <c:xMode val="edge"/>
              <c:yMode val="edge"/>
              <c:x val="1.3922091359291755E-2"/>
              <c:y val="0.227639513043198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84256"/>
        <c:crosses val="autoZero"/>
        <c:crossBetween val="between"/>
        <c:majorUnit val="2500000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368899958696832E-2"/>
          <c:y val="0.87599495626660839"/>
          <c:w val="0.89530412451485819"/>
          <c:h val="0.1001825010427386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Budget allocated to the CERN-RO programme </a:t>
            </a:r>
            <a:r>
              <a:rPr lang="ro-RO" b="1"/>
              <a:t>(</a:t>
            </a:r>
            <a:r>
              <a:rPr lang="en-US" b="1"/>
              <a:t>20</a:t>
            </a:r>
            <a:r>
              <a:rPr lang="ro-RO" b="1"/>
              <a:t>20</a:t>
            </a:r>
            <a:r>
              <a:rPr lang="en-US" b="1"/>
              <a:t> - 20</a:t>
            </a:r>
            <a:r>
              <a:rPr lang="ro-RO" b="1"/>
              <a:t>24)</a:t>
            </a:r>
            <a:endParaRPr lang="en-US" b="1"/>
          </a:p>
        </c:rich>
      </c:tx>
      <c:layout>
        <c:manualLayout>
          <c:xMode val="edge"/>
          <c:yMode val="edge"/>
          <c:x val="0.18228018943322116"/>
          <c:y val="2.82828282828282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'2020-2024 Grafice'!$B$4:$B$8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'2020-2024 Grafice'!$C$4:$C$8</c:f>
              <c:numCache>
                <c:formatCode>#,##0.00</c:formatCode>
                <c:ptCount val="5"/>
                <c:pt idx="0">
                  <c:v>19992888.860000003</c:v>
                </c:pt>
                <c:pt idx="1">
                  <c:v>19999991.776570398</c:v>
                </c:pt>
                <c:pt idx="2">
                  <c:v>20829665.59</c:v>
                </c:pt>
                <c:pt idx="3">
                  <c:v>21763999.6785</c:v>
                </c:pt>
                <c:pt idx="4">
                  <c:v>19406000.00040504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FC-4B25-AB48-1A4AF5D125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345152"/>
        <c:axId val="316486560"/>
      </c:barChart>
      <c:catAx>
        <c:axId val="15834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486560"/>
        <c:crosses val="autoZero"/>
        <c:auto val="1"/>
        <c:lblAlgn val="ctr"/>
        <c:lblOffset val="100"/>
        <c:noMultiLvlLbl val="0"/>
      </c:catAx>
      <c:valAx>
        <c:axId val="3164865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45152"/>
        <c:crosses val="autoZero"/>
        <c:crossBetween val="between"/>
        <c:minorUnit val="5000000"/>
        <c:dispUnits>
          <c:builtInUnit val="millions"/>
          <c:dispUnitsLbl>
            <c:layout>
              <c:manualLayout>
                <c:xMode val="edge"/>
                <c:yMode val="edge"/>
                <c:x val="1.6241241587086609E-2"/>
                <c:y val="0.14204156836336887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000"/>
                    <a:t>Millions</a:t>
                  </a:r>
                  <a:r>
                    <a:rPr lang="ro-RO" sz="1000"/>
                    <a:t> RON</a:t>
                  </a:r>
                  <a:endParaRPr lang="en-US" sz="1000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sz="1300" b="1"/>
              <a:t>Distribution of personnel based on professional degrees</a:t>
            </a:r>
            <a:r>
              <a:rPr lang="en-US" sz="1300" b="1"/>
              <a:t> </a:t>
            </a:r>
            <a:r>
              <a:rPr lang="ro-RO" sz="1300" b="1"/>
              <a:t>(2020-2024)</a:t>
            </a:r>
          </a:p>
        </c:rich>
      </c:tx>
      <c:layout>
        <c:manualLayout>
          <c:xMode val="edge"/>
          <c:yMode val="edge"/>
          <c:x val="0.11138188976377951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446404847542205"/>
          <c:y val="0.24116370069125975"/>
          <c:w val="0.73174994329412524"/>
          <c:h val="0.7051122455846863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Sheet1!$O$2:$O$8</c:f>
              <c:strCache>
                <c:ptCount val="7"/>
                <c:pt idx="0">
                  <c:v>SR I/TDE I/Prof.</c:v>
                </c:pt>
                <c:pt idx="1">
                  <c:v>SR II/TDE II/Assoc.Prof.</c:v>
                </c:pt>
                <c:pt idx="2">
                  <c:v>SR III/TDE III/Lecturer</c:v>
                </c:pt>
                <c:pt idx="3">
                  <c:v>SR/TDE/Ass.Univ</c:v>
                </c:pt>
                <c:pt idx="4">
                  <c:v>RA/PhD.St./MSc.</c:v>
                </c:pt>
                <c:pt idx="5">
                  <c:v>Auxiliary Personnel/Research</c:v>
                </c:pt>
                <c:pt idx="6">
                  <c:v>Auxiliary Personnel/Other</c:v>
                </c:pt>
              </c:strCache>
            </c:strRef>
          </c:cat>
          <c:val>
            <c:numRef>
              <c:f>Sheet1!$P$2:$P$8</c:f>
              <c:numCache>
                <c:formatCode>General</c:formatCode>
                <c:ptCount val="7"/>
                <c:pt idx="0">
                  <c:v>24</c:v>
                </c:pt>
                <c:pt idx="1">
                  <c:v>20</c:v>
                </c:pt>
                <c:pt idx="2">
                  <c:v>57</c:v>
                </c:pt>
                <c:pt idx="3">
                  <c:v>17</c:v>
                </c:pt>
                <c:pt idx="4">
                  <c:v>48</c:v>
                </c:pt>
                <c:pt idx="5">
                  <c:v>49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C1-47E6-ACB2-8D6B6CED3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27312623"/>
        <c:axId val="2127309743"/>
      </c:barChart>
      <c:catAx>
        <c:axId val="21273126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7309743"/>
        <c:crosses val="autoZero"/>
        <c:auto val="1"/>
        <c:lblAlgn val="ctr"/>
        <c:lblOffset val="100"/>
        <c:noMultiLvlLbl val="0"/>
      </c:catAx>
      <c:valAx>
        <c:axId val="2127309743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7312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en-US" sz="1400"/>
              <a:t>Scientific Output 2020-2024</a:t>
            </a:r>
            <a:endParaRPr lang="ro-RO" sz="1400"/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3065799678266023"/>
          <c:y val="0.27596744133920531"/>
          <c:w val="0.66090390314113967"/>
          <c:h val="0.6749749402821215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Indicatori!$A$3:$A$7</c:f>
              <c:strCache>
                <c:ptCount val="5"/>
                <c:pt idx="0">
                  <c:v>ISI scientific articles</c:v>
                </c:pt>
                <c:pt idx="1">
                  <c:v>Conference presentation</c:v>
                </c:pt>
                <c:pt idx="2">
                  <c:v>Conference posters</c:v>
                </c:pt>
                <c:pt idx="3">
                  <c:v>Workshop presentations</c:v>
                </c:pt>
                <c:pt idx="4">
                  <c:v>Transferred-developed techn.</c:v>
                </c:pt>
              </c:strCache>
            </c:strRef>
          </c:cat>
          <c:val>
            <c:numRef>
              <c:f>Indicatori!$B$3:$B$7</c:f>
              <c:numCache>
                <c:formatCode>General</c:formatCode>
                <c:ptCount val="5"/>
                <c:pt idx="0">
                  <c:v>1233</c:v>
                </c:pt>
                <c:pt idx="1">
                  <c:v>228</c:v>
                </c:pt>
                <c:pt idx="2">
                  <c:v>53</c:v>
                </c:pt>
                <c:pt idx="3">
                  <c:v>58</c:v>
                </c:pt>
                <c:pt idx="4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71-4473-BD6A-00DB0B723C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21359520"/>
        <c:axId val="1"/>
      </c:barChart>
      <c:catAx>
        <c:axId val="11213595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30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213595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Indicatori!$A$8:$A$10</c:f>
              <c:strCache>
                <c:ptCount val="3"/>
                <c:pt idx="0">
                  <c:v>Experimental models</c:v>
                </c:pt>
                <c:pt idx="1">
                  <c:v>Number of patents appl.</c:v>
                </c:pt>
                <c:pt idx="2">
                  <c:v>Number of patents</c:v>
                </c:pt>
              </c:strCache>
            </c:strRef>
          </c:cat>
          <c:val>
            <c:numRef>
              <c:f>Indicatori!$B$8:$B$10</c:f>
              <c:numCache>
                <c:formatCode>General</c:formatCode>
                <c:ptCount val="3"/>
                <c:pt idx="0">
                  <c:v>10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F3-457C-B25D-DF6E351C2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26992608"/>
        <c:axId val="1326980608"/>
      </c:barChart>
      <c:catAx>
        <c:axId val="13269926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980608"/>
        <c:crosses val="autoZero"/>
        <c:auto val="1"/>
        <c:lblAlgn val="ctr"/>
        <c:lblOffset val="100"/>
        <c:noMultiLvlLbl val="0"/>
      </c:catAx>
      <c:valAx>
        <c:axId val="1326980608"/>
        <c:scaling>
          <c:orientation val="minMax"/>
          <c:max val="11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992608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 b="1" i="0" u="none" strike="noStrike" kern="1200" spc="0" baseline="0" dirty="0">
                <a:solidFill>
                  <a:sysClr val="windowText" lastClr="000000"/>
                </a:solidFill>
              </a:rPr>
              <a:t>Total Full Time </a:t>
            </a:r>
            <a:r>
              <a:rPr lang="ro-RO" sz="1400" b="1" i="0" u="none" strike="noStrike" kern="1200" spc="0" baseline="0" dirty="0" err="1">
                <a:solidFill>
                  <a:sysClr val="windowText" lastClr="000000"/>
                </a:solidFill>
              </a:rPr>
              <a:t>Equivalent</a:t>
            </a:r>
            <a:r>
              <a:rPr lang="ro-RO" sz="1400" b="1" i="0" u="none" strike="noStrike" kern="1200" spc="0" baseline="0" dirty="0">
                <a:solidFill>
                  <a:sysClr val="windowText" lastClr="000000"/>
                </a:solidFill>
              </a:rPr>
              <a:t> (FTE)/</a:t>
            </a:r>
            <a:r>
              <a:rPr lang="ro-RO" sz="1400" b="1" i="0" u="none" strike="noStrike" kern="1200" spc="0" baseline="0" dirty="0" err="1">
                <a:solidFill>
                  <a:sysClr val="windowText" lastClr="000000"/>
                </a:solidFill>
              </a:rPr>
              <a:t>year</a:t>
            </a:r>
            <a:r>
              <a:rPr lang="ro-RO" sz="1400" b="1" i="0" u="none" strike="noStrike" kern="1200" spc="0" baseline="0" dirty="0">
                <a:solidFill>
                  <a:sysClr val="windowText" lastClr="000000"/>
                </a:solidFill>
              </a:rPr>
              <a:t> (2020-2024)</a:t>
            </a:r>
          </a:p>
        </c:rich>
      </c:tx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'Total PN III'!$Y$45:$Y$49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'Total PN III'!$Z$45:$Z$49</c:f>
              <c:numCache>
                <c:formatCode>#,##0.00</c:formatCode>
                <c:ptCount val="5"/>
                <c:pt idx="0" formatCode="#,##0">
                  <c:v>75.06</c:v>
                </c:pt>
                <c:pt idx="1">
                  <c:v>58.25</c:v>
                </c:pt>
                <c:pt idx="2" formatCode="General">
                  <c:v>55.129922368882873</c:v>
                </c:pt>
                <c:pt idx="3" formatCode="General">
                  <c:v>51.904890317891542</c:v>
                </c:pt>
                <c:pt idx="4" formatCode="General">
                  <c:v>43.897103559294941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9-439A-8B37-8C0CD58A6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75971136"/>
        <c:axId val="1975976896"/>
      </c:barChart>
      <c:catAx>
        <c:axId val="1975971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75976896"/>
        <c:crosses val="autoZero"/>
        <c:auto val="1"/>
        <c:lblAlgn val="ctr"/>
        <c:lblOffset val="100"/>
        <c:noMultiLvlLbl val="0"/>
      </c:catAx>
      <c:valAx>
        <c:axId val="1975976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7597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dk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1" i="0" u="none" strike="noStrike" kern="1200" spc="0" baseline="0" dirty="0">
                <a:solidFill>
                  <a:sysClr val="windowText" lastClr="000000"/>
                </a:solidFill>
              </a:rPr>
              <a:t>Personnel Costs</a:t>
            </a:r>
            <a:r>
              <a:rPr lang="ro-RO" sz="1400" b="1" i="0" u="none" strike="noStrike" kern="1200" spc="0" baseline="0" dirty="0">
                <a:solidFill>
                  <a:sysClr val="windowText" lastClr="000000"/>
                </a:solidFill>
              </a:rPr>
              <a:t>/</a:t>
            </a:r>
            <a:r>
              <a:rPr lang="ro-RO" sz="1400" b="1" i="0" u="none" strike="noStrike" kern="1200" spc="0" baseline="0" dirty="0" err="1">
                <a:solidFill>
                  <a:sysClr val="windowText" lastClr="000000"/>
                </a:solidFill>
              </a:rPr>
              <a:t>year</a:t>
            </a:r>
            <a:r>
              <a:rPr lang="ro-RO" sz="1400" b="1" i="0" u="none" strike="noStrike" kern="1200" spc="0" baseline="0" dirty="0">
                <a:solidFill>
                  <a:sysClr val="windowText" lastClr="000000"/>
                </a:solidFill>
              </a:rPr>
              <a:t> (2020-2024</a:t>
            </a:r>
            <a:r>
              <a:rPr lang="en-GB" sz="1400" b="1" i="0" u="none" strike="noStrike" kern="1200" spc="0" baseline="0" dirty="0">
                <a:solidFill>
                  <a:sysClr val="windowText" lastClr="000000"/>
                </a:solidFill>
              </a:rPr>
              <a:t>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'BUDGET CERN 2022-2024 cat.chelt'!$F$111:$F$115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'BUDGET CERN 2022-2024 cat.chelt'!$G$111:$G$115</c:f>
              <c:numCache>
                <c:formatCode>#,##0.00</c:formatCode>
                <c:ptCount val="5"/>
                <c:pt idx="0">
                  <c:v>8641291</c:v>
                </c:pt>
                <c:pt idx="1">
                  <c:v>8629308</c:v>
                </c:pt>
                <c:pt idx="2">
                  <c:v>9713289</c:v>
                </c:pt>
                <c:pt idx="3">
                  <c:v>9428362</c:v>
                </c:pt>
                <c:pt idx="4">
                  <c:v>9076448.9975000005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96-4349-8B5F-26C52E328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41041679"/>
        <c:axId val="1141041199"/>
      </c:barChart>
      <c:catAx>
        <c:axId val="11410416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041199"/>
        <c:crosses val="autoZero"/>
        <c:auto val="1"/>
        <c:lblAlgn val="ctr"/>
        <c:lblOffset val="100"/>
        <c:noMultiLvlLbl val="0"/>
      </c:catAx>
      <c:valAx>
        <c:axId val="1141041199"/>
        <c:scaling>
          <c:orientation val="minMax"/>
          <c:max val="1000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041679"/>
        <c:crosses val="autoZero"/>
        <c:crossBetween val="between"/>
        <c:dispUnits>
          <c:builtInUnit val="millions"/>
          <c:dispUnitsLbl>
            <c:tx>
              <c:rich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dirty="0"/>
                    <a:t>Millions RON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dk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0.76549</cdr:x>
      <cdr:y>0.13327</cdr:y>
    </cdr:from>
    <cdr:to>
      <cdr:x>0.99931</cdr:x>
      <cdr:y>0.24823</cdr:y>
    </cdr:to>
    <cdr:sp macro="" textlink="">
      <cdr:nvSpPr>
        <cdr:cNvPr id="2" name="Text Box 1">
          <a:extLst xmlns:a="http://schemas.openxmlformats.org/drawingml/2006/main">
            <a:ext uri="{FF2B5EF4-FFF2-40B4-BE49-F238E27FC236}">
              <a16:creationId xmlns:a16="http://schemas.microsoft.com/office/drawing/2014/main" id="{3222EEE3-F401-0108-1C6A-2D9815D99593}"/>
            </a:ext>
          </a:extLst>
        </cdr:cNvPr>
        <cdr:cNvSpPr txBox="1"/>
      </cdr:nvSpPr>
      <cdr:spPr>
        <a:xfrm xmlns:a="http://schemas.openxmlformats.org/drawingml/2006/main">
          <a:off x="4431223" y="400520"/>
          <a:ext cx="1353519" cy="3454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sz="1100" b="1" dirty="0">
              <a:effectLst/>
              <a:latin typeface="+mn-lt"/>
              <a:ea typeface="+mn-ea"/>
              <a:cs typeface="+mn-cs"/>
            </a:rPr>
            <a:t>1 EUR = 5</a:t>
          </a:r>
          <a:r>
            <a:rPr lang="en-US" sz="1100" b="1" dirty="0">
              <a:effectLst/>
              <a:latin typeface="+mn-lt"/>
              <a:ea typeface="+mn-ea"/>
              <a:cs typeface="+mn-cs"/>
            </a:rPr>
            <a:t> RON</a:t>
          </a:r>
          <a:endParaRPr lang="ro-RO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A558A-117C-427D-9CC7-EE9C5A248CC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6FF7D-0A97-4871-B7B7-F81136C3E3EC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6241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C4E0-FCE6-4565-9C9B-6229E6037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6E6ED-B36B-4DAC-87A9-6A70C3F2B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EBBCB-E585-477D-9208-90C7285D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6A63-C544-4B85-9E9B-19492CED479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EB5D0-491E-4E48-9909-F9CF81115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96B68-2CBF-461D-92DC-698C4C81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A27D-72F9-4F6B-9551-BD5313E3D44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077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483BD-0255-4873-A448-7542A1F7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00B7D-30F8-4F9E-8A0D-DC9A89F3F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EE68A-E4F0-4C31-93CB-9F2D717DD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6A63-C544-4B85-9E9B-19492CED479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D8F94-5065-4AF6-B309-FC15494D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791D6-2FF8-480B-A91B-83A10E8B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A27D-72F9-4F6B-9551-BD5313E3D44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2671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69AC9E-1A1F-47DA-B5A1-9380ADD08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716F48-EA0D-4B3F-BF54-31D6EAEDF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80E1E-C5E7-47A5-B037-1D465F86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6A63-C544-4B85-9E9B-19492CED479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A02AB-1635-45E2-8F3A-EA4CBCBFA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21DDB-89EE-4C71-AE86-FAC91582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A27D-72F9-4F6B-9551-BD5313E3D44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976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379FA-508E-49E5-BEE8-E6DB616815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652EF-8AF8-4284-AA47-FE1E9461E2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D227B-63C6-4155-9B99-3B3D0E82CD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15EF58-7D09-4A53-83AD-8BC5FB32B3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53DBF-C3E7-4DE3-A53B-5DE68F95D8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09905-0264-4066-B30F-3E679EB30A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FBF46A-9727-4BDC-AED3-24A5E73601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5C0-3C25-413F-A05E-602135EB97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FE266-2ED0-45CC-BE59-36BC3DAB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1218-C3CD-45D9-8C68-9AEA88189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025DF-A66B-483A-8626-B8CA456D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6A63-C544-4B85-9E9B-19492CED479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A33DE-8045-40E2-8563-1E797904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EE3CA-78FA-4FB9-8DBC-9AB1CEB8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A27D-72F9-4F6B-9551-BD5313E3D44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532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o-R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4F770-57B2-4E25-813D-80288263A1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265FD-7596-4D88-9A6D-CC73904E74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5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38828A-1C74-49C3-963D-6E829BF519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F9CD59-506E-4EFF-A559-69C5EECB45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3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2BAC286-5E31-4B4A-ADF8-5E6F66D7E53A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1306C59-359C-4DA5-B1A6-CDCBF594AE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2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15CCD5-8AB7-486A-8C83-D1FBA6F31B4F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3397EC6-3EAE-4E4B-A7F3-C06447777D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71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87E7437-5C40-4B42-9437-22D8EDE82BBD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68323DC-E468-4809-9A6C-84F8461648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35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442A442-5877-4A9E-8386-57ABB28F1BC9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4A15BC8-D9D7-408D-A0E5-B404D11CA2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25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8C76124-5403-4BDE-BD14-B265C1726BB9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C82B7D9-2845-4DE4-BAFA-0B80D36C21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52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BD12D1-5BD9-45AF-8D6A-3DD1E4649B08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6649CC1-4ED1-4C85-AB4C-6860BFF813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0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98B80-3073-4851-9B1B-AD89E168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2678A-5083-4445-9005-503068829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D5034-023B-418C-A0B6-BFF2AD592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6A63-C544-4B85-9E9B-19492CED479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8A83A-617E-4A43-B980-08449854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7632B-CE59-47D1-ABA2-3FC7A811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A27D-72F9-4F6B-9551-BD5313E3D44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487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70F6C3-CB45-4D9F-9E1C-53F75898AC2C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ABB1F9-6825-47C3-8497-78323F8BAD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493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A79CD6-3FBE-4D1A-BF60-DB118D21B614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59EDBBF-AC33-4E57-B1C3-8570CC5E9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57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32" indent="0">
              <a:buNone/>
              <a:defRPr sz="2400"/>
            </a:lvl3pPr>
            <a:lvl4pPr marL="1370748" indent="0">
              <a:buNone/>
              <a:defRPr sz="2000"/>
            </a:lvl4pPr>
            <a:lvl5pPr marL="1827662" indent="0">
              <a:buNone/>
              <a:defRPr sz="2000"/>
            </a:lvl5pPr>
            <a:lvl6pPr marL="2284579" indent="0">
              <a:buNone/>
              <a:defRPr sz="2000"/>
            </a:lvl6pPr>
            <a:lvl7pPr marL="2741494" indent="0">
              <a:buNone/>
              <a:defRPr sz="2000"/>
            </a:lvl7pPr>
            <a:lvl8pPr marL="3198408" indent="0">
              <a:buNone/>
              <a:defRPr sz="2000"/>
            </a:lvl8pPr>
            <a:lvl9pPr marL="365532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25E3683-79DA-4C6E-A790-F864C03E2A43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E816DEB-29FB-410F-8B1A-DA6DFB907D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70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E8CAA11-1051-47D7-B92C-EDE2BAA0E4F4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A5F88FF-59AE-4E8E-95E8-E1645265F1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34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8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9E035D0-CB7F-45E9-A869-3A703EB6E6C3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6BD21E1-C00B-4E4C-946D-3FCA8D7909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7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0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588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39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46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8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E0E38-14CD-4BB4-AFD4-8E5C910D7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69A41-A8EE-48AC-ABBD-583EB6227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F4671-5A7B-4191-8A44-ECA15E3C8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B0216-CF74-4938-89C3-325C60BC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6A63-C544-4B85-9E9B-19492CED479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5C67F-7598-4482-8562-4F1EB7E0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71F5B-9715-4587-88B0-2F376044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A27D-72F9-4F6B-9551-BD5313E3D44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3422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03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672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34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637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24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462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761" y="3885528"/>
            <a:ext cx="8534399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72" indent="0" algn="ctr">
              <a:buNone/>
              <a:defRPr/>
            </a:lvl2pPr>
            <a:lvl3pPr marL="829544" indent="0" algn="ctr">
              <a:buNone/>
              <a:defRPr/>
            </a:lvl3pPr>
            <a:lvl4pPr marL="1244316" indent="0" algn="ctr">
              <a:buNone/>
              <a:defRPr/>
            </a:lvl4pPr>
            <a:lvl5pPr marL="1659087" indent="0" algn="ctr">
              <a:buNone/>
              <a:defRPr/>
            </a:lvl5pPr>
            <a:lvl6pPr marL="2073859" indent="0" algn="ctr">
              <a:buNone/>
              <a:defRPr/>
            </a:lvl6pPr>
            <a:lvl7pPr marL="2488631" indent="0" algn="ctr">
              <a:buNone/>
              <a:defRPr/>
            </a:lvl7pPr>
            <a:lvl8pPr marL="2903403" indent="0" algn="ctr">
              <a:buNone/>
              <a:defRPr/>
            </a:lvl8pPr>
            <a:lvl9pPr marL="33181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7047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400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63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72" indent="0">
              <a:buNone/>
              <a:defRPr sz="1633"/>
            </a:lvl2pPr>
            <a:lvl3pPr marL="829544" indent="0">
              <a:buNone/>
              <a:defRPr sz="1452"/>
            </a:lvl3pPr>
            <a:lvl4pPr marL="1244316" indent="0">
              <a:buNone/>
              <a:defRPr sz="1270"/>
            </a:lvl4pPr>
            <a:lvl5pPr marL="1659087" indent="0">
              <a:buNone/>
              <a:defRPr sz="1270"/>
            </a:lvl5pPr>
            <a:lvl6pPr marL="2073859" indent="0">
              <a:buNone/>
              <a:defRPr sz="1270"/>
            </a:lvl6pPr>
            <a:lvl7pPr marL="2488631" indent="0">
              <a:buNone/>
              <a:defRPr sz="1270"/>
            </a:lvl7pPr>
            <a:lvl8pPr marL="2903403" indent="0">
              <a:buNone/>
              <a:defRPr sz="1270"/>
            </a:lvl8pPr>
            <a:lvl9pPr marL="3318175" indent="0">
              <a:buNone/>
              <a:defRPr sz="12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4937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720" y="1906760"/>
            <a:ext cx="5109121" cy="4316134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161" y="1906760"/>
            <a:ext cx="5111040" cy="4316134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57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BA26-0B88-4636-A31E-0AA603D3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E23E7-60DF-48C3-9CC4-DD52E668D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7B154-9E2D-4B9D-86DB-E7BB23FBE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F49FD3-D913-44D0-AF06-E2A82D3E00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063C1F-0D6C-42E3-8C23-C0A790327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37DA9-E3A5-4BDB-BA7B-1C5E5DC2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6A63-C544-4B85-9E9B-19492CED479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60AD01-DEDA-4855-9F9B-04BB505BD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222D95-4861-4F39-A775-B17780B7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A27D-72F9-4F6B-9551-BD5313E3D44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334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5070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0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0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64403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996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590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1" y="273629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391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810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1" y="4800025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1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1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4117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1410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99521" y="568860"/>
            <a:ext cx="2599680" cy="5654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720" y="568860"/>
            <a:ext cx="7620481" cy="5654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3498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94720" y="568860"/>
            <a:ext cx="10404481" cy="5654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399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14AF3-9B3F-4812-AD8C-C6D2C965C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AD8C5E-72F2-4364-8FF3-79C25D64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6A63-C544-4B85-9E9B-19492CED479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248463-6674-4A30-81E5-E9ADF510F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C04A9-3DA4-4B8D-9D67-624FAC32C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A27D-72F9-4F6B-9551-BD5313E3D44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765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605848-7CD4-4065-A8D2-D7F13D9E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6A63-C544-4B85-9E9B-19492CED479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7B9322-DBAE-48D9-BDBC-864805A6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BA922-1ACF-4F0A-82D2-50649639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A27D-72F9-4F6B-9551-BD5313E3D44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089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E8E5-AC88-444C-82E6-FCF663B8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36907-C528-4E50-9D7C-9277D7CB0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0CF86-0580-4B84-B08D-64466A18B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DA106-2CDA-468F-B8C1-46987B6B4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6A63-C544-4B85-9E9B-19492CED479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5FD97-B7F8-4BAA-AA2A-553315DF4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79C45-38A0-412C-8A8D-268AB7552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A27D-72F9-4F6B-9551-BD5313E3D44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8889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5884-68F1-4E12-8923-03513780B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0FFEC8-EF68-4E5F-AD90-E4B4C3C93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E61B1-3A05-4F69-99BA-F38D77133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CD17-269F-4FF1-87B8-5A92CB7FF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96A63-C544-4B85-9E9B-19492CED479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70F1D-9CD6-40EE-9778-F228BBEE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729F0-791B-4CC3-BFEA-93B8AE0DB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A27D-72F9-4F6B-9551-BD5313E3D44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6570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2C6149-41B3-429B-A64E-6A609059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685ED-F1C9-44ED-B780-8A614BDF7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C5EE7-32BF-4788-9FA5-E1088E0ED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96A63-C544-4B85-9E9B-19492CED479D}" type="datetimeFigureOut">
              <a:rPr lang="ro-RO" smtClean="0"/>
              <a:t>15.11.2024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2A1B5-F9C5-4955-99A8-E9CDE5130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7391B-6CCC-43C8-B50D-DA28B528E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0A27D-72F9-4F6B-9551-BD5313E3D448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1102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CD69079-DAA4-46BD-8D50-10A99077E3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1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21CBABC-4CA6-4766-91AD-34BF12ABEF4E}" type="datetimeFigureOut">
              <a:rPr lang="en-US"/>
              <a:pPr>
                <a:defRPr/>
              </a:pPr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50BDBC8-98A8-41D3-8E31-99E07DBDE0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7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91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8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7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66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88" indent="-28557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92" indent="-22845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06" indent="-22845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21" indent="-22845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36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2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8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83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65BB9-6B44-446B-B4BB-900BA1C948B0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74A260CD-06C7-A6F8-18CA-958241476E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4720" y="568860"/>
            <a:ext cx="10404481" cy="11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o-RO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475446CB-BFA5-FFAD-12E7-9ED5F7DE00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4720" y="1906760"/>
            <a:ext cx="10404481" cy="431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o-RO"/>
              <a:t>Click to edit the outline text format</a:t>
            </a:r>
          </a:p>
          <a:p>
            <a:pPr lvl="1"/>
            <a:r>
              <a:rPr lang="en-GB" altLang="ro-RO"/>
              <a:t>Second Outline Level</a:t>
            </a:r>
          </a:p>
          <a:p>
            <a:pPr lvl="2"/>
            <a:r>
              <a:rPr lang="en-GB" altLang="ro-RO"/>
              <a:t>Third Outline Level</a:t>
            </a:r>
          </a:p>
          <a:p>
            <a:pPr lvl="3"/>
            <a:r>
              <a:rPr lang="en-GB" altLang="ro-RO"/>
              <a:t>Fourth Outline Level</a:t>
            </a:r>
          </a:p>
          <a:p>
            <a:pPr lvl="4"/>
            <a:r>
              <a:rPr lang="en-GB" altLang="ro-RO"/>
              <a:t>Fifth Outline Level</a:t>
            </a:r>
          </a:p>
          <a:p>
            <a:pPr lvl="4"/>
            <a:r>
              <a:rPr lang="en-GB" altLang="ro-RO"/>
              <a:t>Sixth Outline Level</a:t>
            </a:r>
          </a:p>
          <a:p>
            <a:pPr lvl="4"/>
            <a:r>
              <a:rPr lang="en-GB" altLang="ro-RO"/>
              <a:t>Seventh Outline Level</a:t>
            </a:r>
          </a:p>
          <a:p>
            <a:pPr lvl="4"/>
            <a:r>
              <a:rPr lang="en-GB" altLang="ro-RO"/>
              <a:t>Eighth Outline Level</a:t>
            </a:r>
          </a:p>
          <a:p>
            <a:pPr lvl="4"/>
            <a:r>
              <a:rPr lang="en-GB" altLang="ro-RO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91850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hdr="0" dt="0"/>
  <p:txStyles>
    <p:titleStyle>
      <a:lvl1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>
          <a:solidFill>
            <a:srgbClr val="000000"/>
          </a:solidFill>
          <a:latin typeface="+mj-lt"/>
          <a:ea typeface="+mj-ea"/>
          <a:cs typeface="ＭＳ Ｐゴシック" charset="0"/>
        </a:defRPr>
      </a:lvl1pPr>
      <a:lvl2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defTabSz="40757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14772" algn="l" defTabSz="40757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>
          <a:solidFill>
            <a:srgbClr val="000000"/>
          </a:solidFill>
          <a:latin typeface="Times New Roman" charset="0"/>
          <a:ea typeface="ＭＳ Ｐゴシック" charset="0"/>
        </a:defRPr>
      </a:lvl6pPr>
      <a:lvl7pPr marL="829544" algn="l" defTabSz="40757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>
          <a:solidFill>
            <a:srgbClr val="000000"/>
          </a:solidFill>
          <a:latin typeface="Times New Roman" charset="0"/>
          <a:ea typeface="ＭＳ Ｐゴシック" charset="0"/>
        </a:defRPr>
      </a:lvl7pPr>
      <a:lvl8pPr marL="1244316" algn="l" defTabSz="40757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>
          <a:solidFill>
            <a:srgbClr val="000000"/>
          </a:solidFill>
          <a:latin typeface="Times New Roman" charset="0"/>
          <a:ea typeface="ＭＳ Ｐゴシック" charset="0"/>
        </a:defRPr>
      </a:lvl8pPr>
      <a:lvl9pPr marL="1659087" algn="l" defTabSz="40757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992">
          <a:solidFill>
            <a:srgbClr val="000000"/>
          </a:solidFill>
          <a:latin typeface="Times New Roman" charset="0"/>
          <a:ea typeface="ＭＳ Ｐゴシック" charset="0"/>
        </a:defRPr>
      </a:lvl9pPr>
    </p:titleStyle>
    <p:bodyStyle>
      <a:lvl1pPr marL="388849" indent="-293797" algn="l" defTabSz="407571" rtl="0" eaLnBrk="0" fontAlgn="base" hangingPunct="0">
        <a:lnSpc>
          <a:spcPct val="93000"/>
        </a:lnSpc>
        <a:spcBef>
          <a:spcPct val="0"/>
        </a:spcBef>
        <a:spcAft>
          <a:spcPts val="1259"/>
        </a:spcAft>
        <a:buClr>
          <a:srgbClr val="000000"/>
        </a:buClr>
        <a:buSzPct val="45000"/>
        <a:buFont typeface="StarSymbol" charset="0"/>
        <a:buChar char="●"/>
        <a:defRPr sz="2903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80578" indent="-259232" algn="l" defTabSz="407571" rtl="0" eaLnBrk="0" fontAlgn="base" hangingPunct="0">
        <a:lnSpc>
          <a:spcPct val="93000"/>
        </a:lnSpc>
        <a:spcBef>
          <a:spcPct val="0"/>
        </a:spcBef>
        <a:spcAft>
          <a:spcPts val="998"/>
        </a:spcAft>
        <a:buClr>
          <a:srgbClr val="000000"/>
        </a:buClr>
        <a:buSzPct val="75000"/>
        <a:buFont typeface="StarSymbol" charset="0"/>
        <a:buChar char="–"/>
        <a:defRPr sz="2540">
          <a:solidFill>
            <a:srgbClr val="000000"/>
          </a:solidFill>
          <a:latin typeface="+mn-lt"/>
          <a:ea typeface="+mn-ea"/>
        </a:defRPr>
      </a:lvl2pPr>
      <a:lvl3pPr marL="1172307" indent="-194425" algn="l" defTabSz="407571" rtl="0" eaLnBrk="0" fontAlgn="base" hangingPunct="0">
        <a:lnSpc>
          <a:spcPct val="93000"/>
        </a:lnSpc>
        <a:spcBef>
          <a:spcPct val="0"/>
        </a:spcBef>
        <a:spcAft>
          <a:spcPts val="748"/>
        </a:spcAft>
        <a:buClr>
          <a:srgbClr val="000000"/>
        </a:buClr>
        <a:buSzPct val="45000"/>
        <a:buFont typeface="StarSymbol" charset="0"/>
        <a:buChar char="●"/>
        <a:defRPr sz="2177">
          <a:solidFill>
            <a:srgbClr val="000000"/>
          </a:solidFill>
          <a:latin typeface="+mn-lt"/>
          <a:ea typeface="+mn-ea"/>
        </a:defRPr>
      </a:lvl3pPr>
      <a:lvl4pPr marL="1564035" indent="-192984" algn="l" defTabSz="407571" rtl="0" eaLnBrk="0" fontAlgn="base" hangingPunct="0">
        <a:lnSpc>
          <a:spcPct val="93000"/>
        </a:lnSpc>
        <a:spcBef>
          <a:spcPct val="0"/>
        </a:spcBef>
        <a:spcAft>
          <a:spcPts val="488"/>
        </a:spcAft>
        <a:buClr>
          <a:srgbClr val="000000"/>
        </a:buClr>
        <a:buSzPct val="75000"/>
        <a:buFont typeface="StarSymbol" charset="0"/>
        <a:buChar char="–"/>
        <a:defRPr sz="1814">
          <a:solidFill>
            <a:srgbClr val="000000"/>
          </a:solidFill>
          <a:latin typeface="+mn-lt"/>
          <a:ea typeface="+mn-ea"/>
        </a:defRPr>
      </a:lvl4pPr>
      <a:lvl5pPr marL="1955764" indent="-194425" algn="l" defTabSz="407571" rtl="0" eaLnBrk="0" fontAlgn="base" hangingPunct="0">
        <a:lnSpc>
          <a:spcPct val="93000"/>
        </a:lnSpc>
        <a:spcBef>
          <a:spcPct val="0"/>
        </a:spcBef>
        <a:spcAft>
          <a:spcPts val="227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000000"/>
          </a:solidFill>
          <a:latin typeface="+mn-lt"/>
          <a:ea typeface="+mn-ea"/>
        </a:defRPr>
      </a:lvl5pPr>
      <a:lvl6pPr marL="2370536" indent="-194425" algn="l" defTabSz="407571" rtl="0" fontAlgn="base" hangingPunct="0">
        <a:lnSpc>
          <a:spcPct val="93000"/>
        </a:lnSpc>
        <a:spcBef>
          <a:spcPct val="0"/>
        </a:spcBef>
        <a:spcAft>
          <a:spcPts val="227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000000"/>
          </a:solidFill>
          <a:latin typeface="+mn-lt"/>
          <a:ea typeface="+mn-ea"/>
        </a:defRPr>
      </a:lvl6pPr>
      <a:lvl7pPr marL="2785308" indent="-194425" algn="l" defTabSz="407571" rtl="0" fontAlgn="base" hangingPunct="0">
        <a:lnSpc>
          <a:spcPct val="93000"/>
        </a:lnSpc>
        <a:spcBef>
          <a:spcPct val="0"/>
        </a:spcBef>
        <a:spcAft>
          <a:spcPts val="227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000000"/>
          </a:solidFill>
          <a:latin typeface="+mn-lt"/>
          <a:ea typeface="+mn-ea"/>
        </a:defRPr>
      </a:lvl7pPr>
      <a:lvl8pPr marL="3200080" indent="-194425" algn="l" defTabSz="407571" rtl="0" fontAlgn="base" hangingPunct="0">
        <a:lnSpc>
          <a:spcPct val="93000"/>
        </a:lnSpc>
        <a:spcBef>
          <a:spcPct val="0"/>
        </a:spcBef>
        <a:spcAft>
          <a:spcPts val="227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000000"/>
          </a:solidFill>
          <a:latin typeface="+mn-lt"/>
          <a:ea typeface="+mn-ea"/>
        </a:defRPr>
      </a:lvl8pPr>
      <a:lvl9pPr marL="3614852" indent="-194425" algn="l" defTabSz="407571" rtl="0" fontAlgn="base" hangingPunct="0">
        <a:lnSpc>
          <a:spcPct val="93000"/>
        </a:lnSpc>
        <a:spcBef>
          <a:spcPct val="0"/>
        </a:spcBef>
        <a:spcAft>
          <a:spcPts val="227"/>
        </a:spcAft>
        <a:buClr>
          <a:srgbClr val="000000"/>
        </a:buClr>
        <a:buSzPct val="45000"/>
        <a:buFont typeface="StarSymbol" charset="0"/>
        <a:buChar char="●"/>
        <a:defRPr sz="1814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1477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41477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41477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41477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41477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41477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41477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41477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41477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5" Type="http://schemas.openxmlformats.org/officeDocument/2006/relationships/image" Target="../media/image59.pn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18" Type="http://schemas.openxmlformats.org/officeDocument/2006/relationships/image" Target="../media/image24.jpeg"/><Relationship Id="rId3" Type="http://schemas.openxmlformats.org/officeDocument/2006/relationships/image" Target="../media/image34.png"/><Relationship Id="rId21" Type="http://schemas.openxmlformats.org/officeDocument/2006/relationships/image" Target="../media/image43.png"/><Relationship Id="rId7" Type="http://schemas.openxmlformats.org/officeDocument/2006/relationships/image" Target="../media/image38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image" Target="../media/image33.png"/><Relationship Id="rId16" Type="http://schemas.openxmlformats.org/officeDocument/2006/relationships/image" Target="../media/image2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0.png"/><Relationship Id="rId5" Type="http://schemas.openxmlformats.org/officeDocument/2006/relationships/image" Target="../media/image36.png"/><Relationship Id="rId15" Type="http://schemas.openxmlformats.org/officeDocument/2006/relationships/image" Target="../media/image23.png"/><Relationship Id="rId23" Type="http://schemas.openxmlformats.org/officeDocument/2006/relationships/image" Target="../media/image45.png"/><Relationship Id="rId10" Type="http://schemas.openxmlformats.org/officeDocument/2006/relationships/image" Target="../media/image19.png"/><Relationship Id="rId19" Type="http://schemas.openxmlformats.org/officeDocument/2006/relationships/image" Target="../media/image26.jp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27.png"/><Relationship Id="rId22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8FB37EB1-0216-429D-750B-7EBC962F0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2" y="1268760"/>
            <a:ext cx="12196069" cy="274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C75574-F0E5-4321-9151-9162563E655D}"/>
              </a:ext>
            </a:extLst>
          </p:cNvPr>
          <p:cNvSpPr/>
          <p:nvPr/>
        </p:nvSpPr>
        <p:spPr>
          <a:xfrm>
            <a:off x="4855708" y="2161602"/>
            <a:ext cx="6770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Executive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agency for funding </a:t>
            </a:r>
            <a:r>
              <a:rPr lang="ro-RO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</a:t>
            </a:r>
          </a:p>
          <a:p>
            <a:pPr algn="ctr"/>
            <a:r>
              <a:rPr lang="ro-RO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strategic interest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physics</a:t>
            </a:r>
            <a:r>
              <a:rPr lang="ro-RO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related areas</a:t>
            </a: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E87C7-1572-451A-90C2-69375E012FCB}"/>
              </a:ext>
            </a:extLst>
          </p:cNvPr>
          <p:cNvSpPr txBox="1"/>
          <p:nvPr/>
        </p:nvSpPr>
        <p:spPr>
          <a:xfrm>
            <a:off x="5020595" y="605662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15 November 2024</a:t>
            </a:r>
            <a:endParaRPr lang="ro-R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Ministerul Cercetării și Inovării">
            <a:extLst>
              <a:ext uri="{FF2B5EF4-FFF2-40B4-BE49-F238E27FC236}">
                <a16:creationId xmlns:a16="http://schemas.microsoft.com/office/drawing/2014/main" id="{5C9BE736-2BAB-F6DC-4D63-0B5C7FE61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89" y="90581"/>
            <a:ext cx="1098670" cy="109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A9758B-76C9-016B-B0C9-72439FEBB9AA}"/>
              </a:ext>
            </a:extLst>
          </p:cNvPr>
          <p:cNvSpPr txBox="1"/>
          <p:nvPr/>
        </p:nvSpPr>
        <p:spPr>
          <a:xfrm>
            <a:off x="1416107" y="340879"/>
            <a:ext cx="103173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RESEARCH, INNOVATION AND DIGITALIZATION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5495D6-562F-4E19-758A-FBC85A8D723B}"/>
              </a:ext>
            </a:extLst>
          </p:cNvPr>
          <p:cNvSpPr/>
          <p:nvPr/>
        </p:nvSpPr>
        <p:spPr>
          <a:xfrm>
            <a:off x="-4069" y="4309100"/>
            <a:ext cx="121960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Participation of Romania in CERN experiments</a:t>
            </a:r>
            <a:endParaRPr lang="ro-RO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910" y="1602225"/>
            <a:ext cx="61878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OF ATOMIC 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9167A-ECEF-D41A-995F-088A089BE3A6}"/>
              </a:ext>
            </a:extLst>
          </p:cNvPr>
          <p:cNvSpPr txBox="1"/>
          <p:nvPr/>
        </p:nvSpPr>
        <p:spPr>
          <a:xfrm>
            <a:off x="4962883" y="551092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o-RO" dirty="0"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gurele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-Bucharest</a:t>
            </a:r>
            <a:endParaRPr lang="ro-R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7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53026ED-7C2E-9C06-7698-468B726C0FDD}"/>
              </a:ext>
            </a:extLst>
          </p:cNvPr>
          <p:cNvGraphicFramePr/>
          <p:nvPr/>
        </p:nvGraphicFramePr>
        <p:xfrm>
          <a:off x="400078" y="510209"/>
          <a:ext cx="5695922" cy="1739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74270E1-B5D7-D15C-267F-8E4D3B074CF1}"/>
              </a:ext>
            </a:extLst>
          </p:cNvPr>
          <p:cNvGraphicFramePr/>
          <p:nvPr/>
        </p:nvGraphicFramePr>
        <p:xfrm>
          <a:off x="6249046" y="510209"/>
          <a:ext cx="5635673" cy="3426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0A84B28-BFB7-A97A-C663-4755696BF991}"/>
              </a:ext>
            </a:extLst>
          </p:cNvPr>
          <p:cNvGrpSpPr/>
          <p:nvPr/>
        </p:nvGrpSpPr>
        <p:grpSpPr>
          <a:xfrm>
            <a:off x="383803" y="2350008"/>
            <a:ext cx="5784742" cy="2093976"/>
            <a:chOff x="-2604345" y="1949387"/>
            <a:chExt cx="5698500" cy="2739081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F4F8E06F-115D-75CC-0BB7-9D30462B7F99}"/>
                </a:ext>
              </a:extLst>
            </p:cNvPr>
            <p:cNvGraphicFramePr/>
            <p:nvPr/>
          </p:nvGraphicFramePr>
          <p:xfrm>
            <a:off x="-2604345" y="1949387"/>
            <a:ext cx="5698500" cy="2739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4379247D-3870-D573-4957-E194D5AE2136}"/>
                </a:ext>
              </a:extLst>
            </p:cNvPr>
            <p:cNvGraphicFramePr/>
            <p:nvPr/>
          </p:nvGraphicFramePr>
          <p:xfrm>
            <a:off x="82460" y="3067533"/>
            <a:ext cx="2880879" cy="14580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6582E3-AADB-8333-E716-149427C37642}"/>
              </a:ext>
            </a:extLst>
          </p:cNvPr>
          <p:cNvGraphicFramePr>
            <a:graphicFrameLocks/>
          </p:cNvGraphicFramePr>
          <p:nvPr/>
        </p:nvGraphicFramePr>
        <p:xfrm>
          <a:off x="400078" y="4544568"/>
          <a:ext cx="5635672" cy="2093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5AF7485-7A9A-F9F8-5F5D-393F300269C3}"/>
              </a:ext>
            </a:extLst>
          </p:cNvPr>
          <p:cNvSpPr txBox="1"/>
          <p:nvPr/>
        </p:nvSpPr>
        <p:spPr>
          <a:xfrm>
            <a:off x="836392" y="51307"/>
            <a:ext cx="10817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Scientific Output &amp; Funding of CERN-RO Projects National Plan III</a:t>
            </a:r>
            <a:endParaRPr kumimoji="0" lang="ro-R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D3AB632-79BA-1606-A1B0-C69068D19E20}"/>
              </a:ext>
            </a:extLst>
          </p:cNvPr>
          <p:cNvGraphicFramePr>
            <a:graphicFrameLocks/>
          </p:cNvGraphicFramePr>
          <p:nvPr/>
        </p:nvGraphicFramePr>
        <p:xfrm>
          <a:off x="6249045" y="3995792"/>
          <a:ext cx="5635674" cy="2642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701436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6632EE51-9DC3-5AD0-2B6D-D4DD75F0A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926" y="4787128"/>
            <a:ext cx="3233998" cy="1553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6BD0F6-0800-57A5-A497-51F50A6D1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5" y="503224"/>
            <a:ext cx="2748869" cy="3900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7AC392-9ACC-DBC7-F8DC-6DF1E2D0B6C8}"/>
              </a:ext>
            </a:extLst>
          </p:cNvPr>
          <p:cNvSpPr txBox="1"/>
          <p:nvPr/>
        </p:nvSpPr>
        <p:spPr>
          <a:xfrm>
            <a:off x="122367" y="2520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Dissemination &amp; Outreach</a:t>
            </a:r>
            <a:endParaRPr kumimoji="0" lang="ro-R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B1E61-1015-8C06-8C90-7F0D8F6068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0940"/>
          <a:stretch/>
        </p:blipFill>
        <p:spPr bwMode="auto">
          <a:xfrm>
            <a:off x="8347864" y="1096291"/>
            <a:ext cx="3455332" cy="1845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31573-671D-412E-31D2-2989B22226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35687"/>
          <a:stretch/>
        </p:blipFill>
        <p:spPr bwMode="auto">
          <a:xfrm>
            <a:off x="7754612" y="115475"/>
            <a:ext cx="3455332" cy="1504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04DC68-E439-9987-758E-90E6F28D646B}"/>
              </a:ext>
            </a:extLst>
          </p:cNvPr>
          <p:cNvSpPr txBox="1"/>
          <p:nvPr/>
        </p:nvSpPr>
        <p:spPr>
          <a:xfrm>
            <a:off x="1483061" y="693297"/>
            <a:ext cx="70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</a:t>
            </a:r>
            <a:endParaRPr kumimoji="0" lang="ro-R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4745F8-DDB2-DBE3-26A9-0CFB3BF4FF58}"/>
              </a:ext>
            </a:extLst>
          </p:cNvPr>
          <p:cNvSpPr txBox="1"/>
          <p:nvPr/>
        </p:nvSpPr>
        <p:spPr>
          <a:xfrm>
            <a:off x="1199899" y="551595"/>
            <a:ext cx="1274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2009-2011</a:t>
            </a:r>
            <a:endParaRPr kumimoji="0" lang="ro-R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D73806-CFEF-61F3-9B40-49DDA8B6ED3C}"/>
              </a:ext>
            </a:extLst>
          </p:cNvPr>
          <p:cNvSpPr txBox="1"/>
          <p:nvPr/>
        </p:nvSpPr>
        <p:spPr>
          <a:xfrm>
            <a:off x="8508789" y="2374232"/>
            <a:ext cx="3362703" cy="320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beration Serif"/>
                <a:ea typeface="Noto Serif CJK SC"/>
                <a:cs typeface="Lohit Devanagari"/>
              </a:rPr>
              <a:t>ECFA visit in Romania/IFIN-HH 2018</a:t>
            </a:r>
            <a:endParaRPr kumimoji="0" lang="ro-RO" sz="14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iberation Serif"/>
              <a:ea typeface="Noto Serif CJK SC"/>
              <a:cs typeface="Lohit Devanaga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F3101F-B2FF-93CF-9C01-254BD5E7DBDA}"/>
              </a:ext>
            </a:extLst>
          </p:cNvPr>
          <p:cNvSpPr txBox="1"/>
          <p:nvPr/>
        </p:nvSpPr>
        <p:spPr>
          <a:xfrm>
            <a:off x="7695748" y="1101863"/>
            <a:ext cx="3284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beration Serif"/>
                <a:ea typeface="Noto Serif CJK SC"/>
                <a:cs typeface="Lohit Devanagari"/>
              </a:rPr>
              <a:t>CERN School of Computing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iberation Serif"/>
                <a:ea typeface="Noto Serif CJK SC"/>
                <a:cs typeface="Lohit Devanagari"/>
              </a:rPr>
              <a:t>Cluj-Napoca/UBB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702F00-4622-E7FB-D13C-2F18D9E54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751" y="587354"/>
            <a:ext cx="3992094" cy="159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3E80999-EE44-7286-DB9C-62BE55B4C944}"/>
              </a:ext>
            </a:extLst>
          </p:cNvPr>
          <p:cNvSpPr txBox="1"/>
          <p:nvPr/>
        </p:nvSpPr>
        <p:spPr>
          <a:xfrm>
            <a:off x="3572423" y="161598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-LightItalic"/>
                <a:ea typeface="+mn-ea"/>
                <a:cs typeface="+mn-cs"/>
              </a:rPr>
              <a:t>Prof. RABINOVICI visit 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-LightItalic"/>
                <a:ea typeface="+mn-ea"/>
                <a:cs typeface="+mn-cs"/>
              </a:rPr>
              <a:t>RO, 2023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0847437-15C7-8EBB-491F-2A5F43A2E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2940" y="2073579"/>
            <a:ext cx="3238456" cy="1975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7067CD-B704-60B1-546C-55C9ADA9A5F2}"/>
              </a:ext>
            </a:extLst>
          </p:cNvPr>
          <p:cNvSpPr txBox="1"/>
          <p:nvPr/>
        </p:nvSpPr>
        <p:spPr>
          <a:xfrm>
            <a:off x="5738465" y="3651142"/>
            <a:ext cx="3238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-LightItalic"/>
                <a:ea typeface="+mn-ea"/>
                <a:cs typeface="+mn-cs"/>
              </a:rPr>
              <a:t>CERN Science Gateway, 2023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DEC454B-17B7-B380-7B6B-449EE76B6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3751" y="4665821"/>
            <a:ext cx="3477110" cy="188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5F22F5E-0A09-2FFA-7756-4C3B49D6B089}"/>
              </a:ext>
            </a:extLst>
          </p:cNvPr>
          <p:cNvSpPr txBox="1"/>
          <p:nvPr/>
        </p:nvSpPr>
        <p:spPr>
          <a:xfrm>
            <a:off x="3725432" y="6020718"/>
            <a:ext cx="3238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-LightItalic"/>
                <a:ea typeface="+mn-ea"/>
                <a:cs typeface="+mn-cs"/>
              </a:rPr>
              <a:t>Romania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-LightItalic"/>
                <a:ea typeface="+mn-ea"/>
                <a:cs typeface="+mn-cs"/>
              </a:rPr>
              <a:t>@CERN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-LightItalic"/>
                <a:ea typeface="+mn-ea"/>
                <a:cs typeface="+mn-cs"/>
              </a:rPr>
              <a:t>Open Symposium 2023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-LightItalic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CDF7162-03BF-A27C-6B07-6D669E298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0946" y="2196035"/>
            <a:ext cx="2072919" cy="294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0C72D09-956C-51F9-DB75-8ED9170D5EAE}"/>
              </a:ext>
            </a:extLst>
          </p:cNvPr>
          <p:cNvSpPr txBox="1"/>
          <p:nvPr/>
        </p:nvSpPr>
        <p:spPr>
          <a:xfrm>
            <a:off x="1851703" y="3933988"/>
            <a:ext cx="70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</a:t>
            </a:r>
            <a:endParaRPr kumimoji="0" lang="ro-R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252D574-2007-0CEF-A29C-C55623963D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74" y="4009787"/>
            <a:ext cx="2419216" cy="141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97937E2-E0F9-8FC0-7307-3C5B4DF3D3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466"/>
          <a:stretch/>
        </p:blipFill>
        <p:spPr>
          <a:xfrm>
            <a:off x="7178532" y="5128559"/>
            <a:ext cx="2704283" cy="157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21E41-6C9A-DE60-95B5-36FE7F17387D}"/>
              </a:ext>
            </a:extLst>
          </p:cNvPr>
          <p:cNvSpPr txBox="1"/>
          <p:nvPr/>
        </p:nvSpPr>
        <p:spPr>
          <a:xfrm>
            <a:off x="9871190" y="5804684"/>
            <a:ext cx="2216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Romanian Teacher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Programme (RTP) 2024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CE22AC6-16A0-6C03-B772-EBA5A41ADF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27943" y="2758620"/>
            <a:ext cx="2996811" cy="1864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44E79E6-ACA1-17C9-2EB8-49302C14B98C}"/>
              </a:ext>
            </a:extLst>
          </p:cNvPr>
          <p:cNvSpPr txBox="1"/>
          <p:nvPr/>
        </p:nvSpPr>
        <p:spPr>
          <a:xfrm>
            <a:off x="8727943" y="4081046"/>
            <a:ext cx="21770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-LightItalic"/>
                <a:ea typeface="+mn-ea"/>
                <a:cs typeface="+mn-cs"/>
              </a:rPr>
              <a:t>DUROCERN Project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-LightItalic"/>
                <a:ea typeface="+mn-ea"/>
                <a:cs typeface="+mn-cs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-LightItal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-LightItalic"/>
                <a:ea typeface="+mn-ea"/>
                <a:cs typeface="+mn-cs"/>
              </a:rPr>
              <a:t>2023-2024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15634-B88B-955D-B4CB-3807DF2C41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271" y="1142309"/>
            <a:ext cx="2599466" cy="349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1C328-AE29-8B12-2637-EDA78A40A3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76" y="3429000"/>
            <a:ext cx="3026908" cy="2122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E161C8-10C3-2847-9317-B743EE04C5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066" y="4248461"/>
            <a:ext cx="3324490" cy="2319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49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C61138-7135-67AA-8DC7-E82E13D6B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793112"/>
            <a:ext cx="11747500" cy="52717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79937" y="1451749"/>
            <a:ext cx="51816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ench Script MT" panose="03020402040607040605" pitchFamily="66" charset="0"/>
              </a:rPr>
              <a:t>Thank You!</a:t>
            </a:r>
            <a:endParaRPr kumimoji="0" lang="ro-RO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ench Script MT" panose="03020402040607040605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2152C-16AC-4E74-BF15-C47B2C6F46D5}"/>
              </a:ext>
            </a:extLst>
          </p:cNvPr>
          <p:cNvSpPr txBox="1"/>
          <p:nvPr/>
        </p:nvSpPr>
        <p:spPr>
          <a:xfrm>
            <a:off x="8840487" y="6152518"/>
            <a:ext cx="157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www.ifa-mg.ro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714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1" y="865447"/>
            <a:ext cx="2954335" cy="413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163036" y="6165307"/>
            <a:ext cx="2217474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1949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Inst. Phys. Acad.</a:t>
            </a:r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757655" y="5724021"/>
            <a:ext cx="2491626" cy="36927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txBody>
          <a:bodyPr wrap="squar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1956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IFA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(Inst. At. Phys.)</a:t>
            </a:r>
          </a:p>
        </p:txBody>
      </p:sp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2641633" y="4964161"/>
            <a:ext cx="9550393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1973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ICEFIZ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ro-RO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IFA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ITN Pitești, I. Iz. St. Cluj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IFB, INCREST, Lab. Fiz. CCTF Iași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0447" y="4114801"/>
            <a:ext cx="8026398" cy="1200272"/>
          </a:xfrm>
          <a:prstGeom prst="rect">
            <a:avLst/>
          </a:prstGeom>
          <a:noFill/>
        </p:spPr>
        <p:txBody>
          <a:bodyPr wrap="square" lIns="91380" tIns="45692" rIns="91380" bIns="4569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1977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ICEFIZ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Re-organisation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): </a:t>
            </a:r>
            <a:r>
              <a:rPr kumimoji="0" lang="ro-RO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IFA, IFB, CMS, </a:t>
            </a:r>
            <a:r>
              <a:rPr kumimoji="0" lang="en-US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Astr</a:t>
            </a:r>
            <a:r>
              <a:rPr kumimoji="0" lang="ro-RO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Observatory</a:t>
            </a:r>
            <a:endParaRPr kumimoji="0" lang="en-US" sz="1800" b="0" i="0" u="none" strike="sng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IFTAR, IFTM, CFPS, CASS,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FAN,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IRNE Pitești,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 Cluj-Napoca, CFT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Ia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ş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3606" y="3812149"/>
            <a:ext cx="5307853" cy="369275"/>
          </a:xfrm>
          <a:prstGeom prst="rect">
            <a:avLst/>
          </a:prstGeom>
          <a:noFill/>
        </p:spPr>
        <p:txBody>
          <a:bodyPr wrap="square" lIns="91380" tIns="45692" rIns="91380" bIns="4569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ICEFIZ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-&gt; IFA), IRNE -&gt; Min. El. Energy</a:t>
            </a:r>
          </a:p>
        </p:txBody>
      </p:sp>
      <p:sp>
        <p:nvSpPr>
          <p:cNvPr id="34825" name="TextBox 9"/>
          <p:cNvSpPr txBox="1">
            <a:spLocks noChangeArrowheads="1"/>
          </p:cNvSpPr>
          <p:nvPr/>
        </p:nvSpPr>
        <p:spPr bwMode="auto">
          <a:xfrm>
            <a:off x="5475128" y="3284984"/>
            <a:ext cx="5450238" cy="64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1996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National R&amp;D Institutes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IFIN-HH, INFLPR,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INFM, INFP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spun off from IFA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826" name="TextBox 10"/>
          <p:cNvSpPr txBox="1">
            <a:spLocks noChangeArrowheads="1"/>
          </p:cNvSpPr>
          <p:nvPr/>
        </p:nvSpPr>
        <p:spPr bwMode="auto">
          <a:xfrm>
            <a:off x="7269830" y="2221652"/>
            <a:ext cx="2257869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2008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e-organisation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827" name="TextBox 17"/>
          <p:cNvSpPr txBox="1">
            <a:spLocks noChangeArrowheads="1"/>
          </p:cNvSpPr>
          <p:nvPr/>
        </p:nvSpPr>
        <p:spPr bwMode="auto">
          <a:xfrm>
            <a:off x="5991787" y="3048439"/>
            <a:ext cx="3388158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2000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EURATOM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Fusion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(CORINT)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829" name="TextBox 10"/>
          <p:cNvSpPr txBox="1">
            <a:spLocks noChangeArrowheads="1"/>
          </p:cNvSpPr>
          <p:nvPr/>
        </p:nvSpPr>
        <p:spPr bwMode="auto">
          <a:xfrm>
            <a:off x="6400810" y="2771696"/>
            <a:ext cx="2235747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/>
              </a:rPr>
              <a:t>-&gt; 2006)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830" name="TextBox 10"/>
          <p:cNvSpPr txBox="1">
            <a:spLocks noChangeArrowheads="1"/>
          </p:cNvSpPr>
          <p:nvPr/>
        </p:nvSpPr>
        <p:spPr bwMode="auto">
          <a:xfrm>
            <a:off x="6908841" y="2492899"/>
            <a:ext cx="2127384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2005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/>
              </a:rPr>
              <a:t>-&gt; 2008)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7785100" y="1952625"/>
            <a:ext cx="2646501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2009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/ Appl. host. ELI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8255923" y="1688072"/>
            <a:ext cx="1040548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2010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F4E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8666958" y="1458117"/>
            <a:ext cx="1221688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2011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CERN</a:t>
            </a: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9069288" y="1218214"/>
            <a:ext cx="2385275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2012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EURATOM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Fission</a:t>
            </a: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9461138" y="976915"/>
            <a:ext cx="2013315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2014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ELI-NP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&amp;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FAIR</a:t>
            </a: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9850943" y="736604"/>
            <a:ext cx="1862505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  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&amp;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JINR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1828897" y="5291976"/>
            <a:ext cx="1760169" cy="36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1968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IFA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Symbol"/>
              </a:rPr>
              <a:t> CEN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83088" y="131464"/>
            <a:ext cx="7682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from </a:t>
            </a:r>
            <a:r>
              <a:rPr kumimoji="0" lang="ro-RO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cradle of the Romanian </a:t>
            </a:r>
            <a:r>
              <a:rPr kumimoji="0" lang="ro-RO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ro-RO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research</a:t>
            </a:r>
            <a:endParaRPr kumimoji="0" lang="ro-RO" sz="28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309FC827-B4DD-4F4B-8FC0-35782A6F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7686" y="514252"/>
            <a:ext cx="1147580" cy="369275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DFG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2F83C-B802-41A8-94E1-3450223831D8}"/>
              </a:ext>
            </a:extLst>
          </p:cNvPr>
          <p:cNvSpPr txBox="1"/>
          <p:nvPr/>
        </p:nvSpPr>
        <p:spPr>
          <a:xfrm>
            <a:off x="3803356" y="2919196"/>
            <a:ext cx="2513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Horia Hulubei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(1896-1972)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IFA founding father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118F1C-008F-4C24-B361-A438CFF78E17}"/>
              </a:ext>
            </a:extLst>
          </p:cNvPr>
          <p:cNvSpPr txBox="1"/>
          <p:nvPr/>
        </p:nvSpPr>
        <p:spPr>
          <a:xfrm>
            <a:off x="2735629" y="540175"/>
            <a:ext cx="672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 agency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integrating role</a:t>
            </a:r>
            <a:endParaRPr kumimoji="0" lang="ro-RO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7837" y="572396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IFB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61" y="1130086"/>
            <a:ext cx="23288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28" y="5347817"/>
            <a:ext cx="2170113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08" y="5375500"/>
            <a:ext cx="17986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74" y="5421538"/>
            <a:ext cx="20796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9527699" y="2311167"/>
            <a:ext cx="256894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cooperation and programme management in areas of strategic interest</a:t>
            </a:r>
            <a:endParaRPr kumimoji="0" lang="ro-RO" sz="1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309FC827-B4DD-4F4B-8FC0-35782A6F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5986" y="272952"/>
            <a:ext cx="1147580" cy="369275"/>
          </a:xfrm>
          <a:prstGeom prst="rect">
            <a:avLst/>
          </a:prstGeom>
          <a:noFill/>
          <a:ln>
            <a:noFill/>
          </a:ln>
        </p:spPr>
        <p:txBody>
          <a:bodyPr wrap="squar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QT</a:t>
            </a:r>
          </a:p>
        </p:txBody>
      </p:sp>
      <p:pic>
        <p:nvPicPr>
          <p:cNvPr id="5" name="Picture 2" descr="D:\ownCloud\Documents\IFA_FDBuzatu\IFA-INFORMARE\IFA_Logo_Final\IFA_Logo\IFA_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06" y="88562"/>
            <a:ext cx="871915" cy="71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76DFDC-F8E5-4FF1-E82D-74AA3328ED04}"/>
              </a:ext>
            </a:extLst>
          </p:cNvPr>
          <p:cNvSpPr txBox="1"/>
          <p:nvPr/>
        </p:nvSpPr>
        <p:spPr>
          <a:xfrm>
            <a:off x="10821476" y="72432"/>
            <a:ext cx="1147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000" dirty="0"/>
              <a:t>68</a:t>
            </a:r>
            <a:r>
              <a:rPr lang="ro-RO" sz="1000" baseline="30000" dirty="0"/>
              <a:t>th</a:t>
            </a:r>
            <a:r>
              <a:rPr lang="ro-RO" sz="1000" dirty="0"/>
              <a:t> </a:t>
            </a:r>
            <a:r>
              <a:rPr lang="en-GB" sz="1000" dirty="0"/>
              <a:t>anniversary</a:t>
            </a:r>
          </a:p>
        </p:txBody>
      </p:sp>
    </p:spTree>
    <p:extLst>
      <p:ext uri="{BB962C8B-B14F-4D97-AF65-F5344CB8AC3E}">
        <p14:creationId xmlns:p14="http://schemas.microsoft.com/office/powerpoint/2010/main" val="19639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87196" y="1132727"/>
            <a:ext cx="1385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ro-RO" sz="1600" b="1" dirty="0">
                <a:solidFill>
                  <a:prstClr val="black"/>
                </a:solidFill>
                <a:latin typeface="Calibri" panose="020F0502020204030204"/>
              </a:rPr>
              <a:t>F4E-RO</a:t>
            </a:r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 (2010)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906" y="1602219"/>
            <a:ext cx="1702813" cy="97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256" y="3710591"/>
            <a:ext cx="2003751" cy="120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27815" y="1099926"/>
            <a:ext cx="1521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ro-RO" sz="1600" b="1" dirty="0">
                <a:solidFill>
                  <a:prstClr val="black"/>
                </a:solidFill>
                <a:latin typeface="Calibri" panose="020F0502020204030204"/>
              </a:rPr>
              <a:t>ELI-RO</a:t>
            </a:r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 (2014)</a:t>
            </a:r>
          </a:p>
        </p:txBody>
      </p:sp>
      <p:grpSp>
        <p:nvGrpSpPr>
          <p:cNvPr id="14347" name="Group 14346">
            <a:extLst>
              <a:ext uri="{FF2B5EF4-FFF2-40B4-BE49-F238E27FC236}">
                <a16:creationId xmlns:a16="http://schemas.microsoft.com/office/drawing/2014/main" id="{1C088600-3382-94F4-C711-4634EA9ED4AD}"/>
              </a:ext>
            </a:extLst>
          </p:cNvPr>
          <p:cNvGrpSpPr/>
          <p:nvPr/>
        </p:nvGrpSpPr>
        <p:grpSpPr>
          <a:xfrm>
            <a:off x="4323807" y="3603990"/>
            <a:ext cx="7045801" cy="1642679"/>
            <a:chOff x="3815070" y="1120653"/>
            <a:chExt cx="7383665" cy="1610444"/>
          </a:xfrm>
        </p:grpSpPr>
        <p:pic>
          <p:nvPicPr>
            <p:cNvPr id="14342" name="Picture 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070" y="1599557"/>
              <a:ext cx="1737164" cy="1042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Picture 8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2335" y="1599557"/>
              <a:ext cx="1676400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9631147" y="1148412"/>
              <a:ext cx="1481826" cy="331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ro-RO" sz="1600" b="1" dirty="0">
                  <a:solidFill>
                    <a:prstClr val="black"/>
                  </a:solidFill>
                  <a:latin typeface="Calibri" panose="020F0502020204030204"/>
                </a:rPr>
                <a:t>CEA-RO</a:t>
              </a:r>
              <a:r>
                <a:rPr lang="ro-RO" sz="1600" dirty="0">
                  <a:solidFill>
                    <a:prstClr val="black"/>
                  </a:solidFill>
                  <a:latin typeface="Calibri" panose="020F0502020204030204"/>
                </a:rPr>
                <a:t> (2009)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68889" y="1120653"/>
              <a:ext cx="1614192" cy="331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ro-RO" sz="1600" b="1" dirty="0">
                  <a:solidFill>
                    <a:prstClr val="black"/>
                  </a:solidFill>
                  <a:latin typeface="Calibri" panose="020F0502020204030204"/>
                </a:rPr>
                <a:t>CERN-RO</a:t>
              </a:r>
              <a:r>
                <a:rPr lang="ro-RO" sz="1600" dirty="0">
                  <a:solidFill>
                    <a:prstClr val="black"/>
                  </a:solidFill>
                  <a:latin typeface="Calibri" panose="020F0502020204030204"/>
                </a:rPr>
                <a:t> (2011)</a:t>
              </a:r>
            </a:p>
          </p:txBody>
        </p:sp>
        <p:pic>
          <p:nvPicPr>
            <p:cNvPr id="14343" name="Picture 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599" y="1571798"/>
              <a:ext cx="1932163" cy="1159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965048" y="1145946"/>
              <a:ext cx="1530650" cy="331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ro-RO" sz="1600" b="1" dirty="0">
                  <a:solidFill>
                    <a:prstClr val="black"/>
                  </a:solidFill>
                  <a:latin typeface="Calibri" panose="020F0502020204030204"/>
                </a:rPr>
                <a:t>FAIR-RO</a:t>
              </a:r>
              <a:r>
                <a:rPr lang="ro-RO" sz="1600" dirty="0">
                  <a:solidFill>
                    <a:prstClr val="black"/>
                  </a:solidFill>
                  <a:latin typeface="Calibri" panose="020F0502020204030204"/>
                </a:rPr>
                <a:t> (2014)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72326" y="3303444"/>
            <a:ext cx="1640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ro-RO" sz="1600" b="1" dirty="0">
                <a:solidFill>
                  <a:prstClr val="black"/>
                </a:solidFill>
                <a:latin typeface="Calibri" panose="020F0502020204030204"/>
              </a:rPr>
              <a:t>AUF-RO</a:t>
            </a:r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 (2016)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B39544D-757B-5E2F-A2DD-DF8AFC04573D}"/>
              </a:ext>
            </a:extLst>
          </p:cNvPr>
          <p:cNvCxnSpPr>
            <a:cxnSpLocks/>
          </p:cNvCxnSpPr>
          <p:nvPr/>
        </p:nvCxnSpPr>
        <p:spPr>
          <a:xfrm flipH="1">
            <a:off x="3901007" y="1099456"/>
            <a:ext cx="51942" cy="4147213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337" name="Straight Connector 14336">
            <a:extLst>
              <a:ext uri="{FF2B5EF4-FFF2-40B4-BE49-F238E27FC236}">
                <a16:creationId xmlns:a16="http://schemas.microsoft.com/office/drawing/2014/main" id="{757CFB91-9D95-2148-DBCF-693AD952A161}"/>
              </a:ext>
            </a:extLst>
          </p:cNvPr>
          <p:cNvCxnSpPr>
            <a:cxnSpLocks/>
          </p:cNvCxnSpPr>
          <p:nvPr/>
        </p:nvCxnSpPr>
        <p:spPr>
          <a:xfrm flipV="1">
            <a:off x="552091" y="2921879"/>
            <a:ext cx="3300757" cy="1549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ECD5431-634F-326B-07B2-7D49646E26F1}"/>
              </a:ext>
            </a:extLst>
          </p:cNvPr>
          <p:cNvGrpSpPr/>
          <p:nvPr/>
        </p:nvGrpSpPr>
        <p:grpSpPr>
          <a:xfrm>
            <a:off x="4323807" y="1344453"/>
            <a:ext cx="6748421" cy="1685321"/>
            <a:chOff x="3622539" y="914856"/>
            <a:chExt cx="7202838" cy="1737328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539" y="1181654"/>
              <a:ext cx="2408331" cy="144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3249" y="1437357"/>
              <a:ext cx="1532128" cy="953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294" y="914856"/>
              <a:ext cx="2179571" cy="1307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BC095E-7288-1734-FC39-8325B7C68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948" y="1959997"/>
              <a:ext cx="1897301" cy="69218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5665219" y="1144456"/>
            <a:ext cx="2365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ro-RO" sz="1600" b="1" dirty="0">
                <a:solidFill>
                  <a:prstClr val="black"/>
                </a:solidFill>
                <a:latin typeface="Calibri" panose="020F0502020204030204"/>
              </a:rPr>
              <a:t>EURATOM-RO</a:t>
            </a:r>
            <a:r>
              <a:rPr lang="ro-RO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o-RO" sz="1600" dirty="0">
                <a:solidFill>
                  <a:prstClr val="black"/>
                </a:solidFill>
                <a:latin typeface="Calibri" panose="020F0502020204030204"/>
              </a:rPr>
              <a:t>(2000)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E6F3D5-6184-8A03-E066-9C27225F926B}"/>
              </a:ext>
            </a:extLst>
          </p:cNvPr>
          <p:cNvSpPr txBox="1">
            <a:spLocks/>
          </p:cNvSpPr>
          <p:nvPr/>
        </p:nvSpPr>
        <p:spPr>
          <a:xfrm>
            <a:off x="1524000" y="116632"/>
            <a:ext cx="9144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3200" b="1" dirty="0">
                <a:solidFill>
                  <a:srgbClr val="0070C0"/>
                </a:solidFill>
                <a:latin typeface="Calibri"/>
              </a:rPr>
              <a:t>IFA </a:t>
            </a:r>
            <a:r>
              <a:rPr lang="ro-RO" sz="3200" b="1" dirty="0" err="1">
                <a:solidFill>
                  <a:srgbClr val="0070C0"/>
                </a:solidFill>
                <a:latin typeface="Calibri"/>
              </a:rPr>
              <a:t>Programmes</a:t>
            </a:r>
            <a:endParaRPr lang="ro-RO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FBB52-A803-D493-6617-ECD49F0FB5B0}"/>
              </a:ext>
            </a:extLst>
          </p:cNvPr>
          <p:cNvGrpSpPr/>
          <p:nvPr/>
        </p:nvGrpSpPr>
        <p:grpSpPr>
          <a:xfrm>
            <a:off x="1022906" y="5538352"/>
            <a:ext cx="10264864" cy="963068"/>
            <a:chOff x="1159058" y="5601525"/>
            <a:chExt cx="6768752" cy="17162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CAC81F-AE76-DB00-5A49-0B7BEEC49947}"/>
                </a:ext>
              </a:extLst>
            </p:cNvPr>
            <p:cNvSpPr txBox="1"/>
            <p:nvPr/>
          </p:nvSpPr>
          <p:spPr>
            <a:xfrm>
              <a:off x="1159058" y="6275651"/>
              <a:ext cx="6768752" cy="104208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National Strategy for Research, Innovation and Intelligent Specialization (SNCISI</a:t>
              </a:r>
              <a:r>
                <a:rPr kumimoji="0" lang="ro-RO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) - </a:t>
              </a:r>
              <a:r>
                <a:rPr lang="ro-RO" sz="1600" b="1" dirty="0">
                  <a:solidFill>
                    <a:prstClr val="black"/>
                  </a:solidFill>
                  <a:latin typeface="+mj-lt"/>
                </a:rPr>
                <a:t>HG 933/2022</a:t>
              </a:r>
              <a:r>
                <a:rPr lang="ro-RO" sz="1600" dirty="0">
                  <a:solidFill>
                    <a:prstClr val="black"/>
                  </a:solidFill>
                  <a:latin typeface="+mj-lt"/>
                </a:rPr>
                <a:t>; </a:t>
              </a:r>
            </a:p>
            <a:p>
              <a:r>
                <a:rPr lang="ro-RO" sz="1600" b="1" dirty="0">
                  <a:solidFill>
                    <a:prstClr val="black"/>
                  </a:solidFill>
                  <a:latin typeface="+mj-lt"/>
                </a:rPr>
                <a:t>National Plan of RDI 2022-2027 </a:t>
              </a:r>
              <a:r>
                <a:rPr lang="ro-RO" sz="1600" dirty="0">
                  <a:solidFill>
                    <a:prstClr val="black"/>
                  </a:solidFill>
                  <a:latin typeface="+mj-lt"/>
                </a:rPr>
                <a:t>(HG 1188/2022).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340D30-77AD-BEB9-9498-DF0C1A47B13C}"/>
                </a:ext>
              </a:extLst>
            </p:cNvPr>
            <p:cNvSpPr txBox="1"/>
            <p:nvPr/>
          </p:nvSpPr>
          <p:spPr>
            <a:xfrm>
              <a:off x="1275701" y="5601525"/>
              <a:ext cx="6588075" cy="603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i="1" dirty="0">
                  <a:solidFill>
                    <a:srgbClr val="0070C0"/>
                  </a:solidFill>
                  <a:latin typeface="Calibri"/>
                </a:rPr>
                <a:t>IFA conducts research programmes in areas of strategic interest</a:t>
              </a:r>
            </a:p>
          </p:txBody>
        </p:sp>
      </p:grpSp>
      <p:sp>
        <p:nvSpPr>
          <p:cNvPr id="5" name="Rectangle 2">
            <a:extLst>
              <a:ext uri="{FF2B5EF4-FFF2-40B4-BE49-F238E27FC236}">
                <a16:creationId xmlns:a16="http://schemas.microsoft.com/office/drawing/2014/main" id="{9B9582CC-7CC7-A681-D69F-2D655B64C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57889"/>
            <a:ext cx="25039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)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8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F0841C-FB60-4E38-BE93-39D62453B28E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6FC0"/>
                </a:solidFill>
                <a:latin typeface="Calibri" panose="020F0502020204030204" pitchFamily="34" charset="0"/>
              </a:rPr>
              <a:t>IFA</a:t>
            </a:r>
            <a:r>
              <a:rPr lang="ro-RO" sz="3200" b="1" dirty="0">
                <a:solidFill>
                  <a:srgbClr val="006FC0"/>
                </a:solidFill>
                <a:latin typeface="Calibri" panose="020F0502020204030204" pitchFamily="34" charset="0"/>
              </a:rPr>
              <a:t> </a:t>
            </a:r>
            <a:r>
              <a:rPr lang="ro-RO" sz="3200" b="1" dirty="0" err="1">
                <a:solidFill>
                  <a:srgbClr val="006FC0"/>
                </a:solidFill>
                <a:latin typeface="Calibri" panose="020F0502020204030204" pitchFamily="34" charset="0"/>
              </a:rPr>
              <a:t>Programmes</a:t>
            </a:r>
            <a:r>
              <a:rPr lang="ro-RO" sz="3200" b="1" dirty="0">
                <a:solidFill>
                  <a:srgbClr val="006FC0"/>
                </a:solidFill>
                <a:latin typeface="Calibri" panose="020F0502020204030204" pitchFamily="34" charset="0"/>
              </a:rPr>
              <a:t> Budget</a:t>
            </a:r>
            <a:r>
              <a:rPr lang="en-US" sz="3200" b="1" dirty="0">
                <a:solidFill>
                  <a:srgbClr val="006FC0"/>
                </a:solidFill>
                <a:latin typeface="Calibri" panose="020F0502020204030204" pitchFamily="34" charset="0"/>
              </a:rPr>
              <a:t> </a:t>
            </a:r>
            <a:r>
              <a:rPr lang="ro-RO" sz="3200" b="1" dirty="0" err="1">
                <a:solidFill>
                  <a:srgbClr val="006FC0"/>
                </a:solidFill>
                <a:latin typeface="Calibri" panose="020F0502020204030204" pitchFamily="34" charset="0"/>
              </a:rPr>
              <a:t>Evolution</a:t>
            </a:r>
            <a:r>
              <a:rPr lang="ro-RO" sz="3200" b="1" dirty="0">
                <a:solidFill>
                  <a:srgbClr val="006FC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6FC0"/>
                </a:solidFill>
                <a:latin typeface="Calibri" panose="020F0502020204030204" pitchFamily="34" charset="0"/>
              </a:rPr>
              <a:t>(200</a:t>
            </a:r>
            <a:r>
              <a:rPr lang="ro-RO" sz="3200" b="1" dirty="0">
                <a:solidFill>
                  <a:srgbClr val="006FC0"/>
                </a:solidFill>
                <a:latin typeface="Calibri" panose="020F0502020204030204" pitchFamily="34" charset="0"/>
              </a:rPr>
              <a:t>9</a:t>
            </a:r>
            <a:r>
              <a:rPr lang="en-US" sz="3200" b="1" dirty="0">
                <a:solidFill>
                  <a:srgbClr val="006FC0"/>
                </a:solidFill>
                <a:latin typeface="Calibri" panose="020F0502020204030204" pitchFamily="34" charset="0"/>
              </a:rPr>
              <a:t>-2025) 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9AE6F6-C49D-B032-2FDF-781E1F78D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92" y="584775"/>
            <a:ext cx="8072327" cy="6065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F25D5D-FF75-711D-9F14-26DE8FCB1293}"/>
              </a:ext>
            </a:extLst>
          </p:cNvPr>
          <p:cNvSpPr txBox="1"/>
          <p:nvPr/>
        </p:nvSpPr>
        <p:spPr>
          <a:xfrm>
            <a:off x="2890837" y="4043365"/>
            <a:ext cx="95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EURATOM</a:t>
            </a:r>
          </a:p>
        </p:txBody>
      </p:sp>
    </p:spTree>
    <p:extLst>
      <p:ext uri="{BB962C8B-B14F-4D97-AF65-F5344CB8AC3E}">
        <p14:creationId xmlns:p14="http://schemas.microsoft.com/office/powerpoint/2010/main" val="350686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94D3027-B79F-4CFC-A0F4-8B6FB15AF9EA}"/>
              </a:ext>
            </a:extLst>
          </p:cNvPr>
          <p:cNvSpPr txBox="1">
            <a:spLocks/>
          </p:cNvSpPr>
          <p:nvPr/>
        </p:nvSpPr>
        <p:spPr>
          <a:xfrm>
            <a:off x="1981200" y="18986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Calibri"/>
              </a:rPr>
              <a:t>Current involvement in 11 CERN experiments</a:t>
            </a:r>
            <a:endParaRPr lang="ro-RO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1E3D0E-2F71-460C-876E-61D28C4B6844}"/>
              </a:ext>
            </a:extLst>
          </p:cNvPr>
          <p:cNvSpPr txBox="1"/>
          <p:nvPr/>
        </p:nvSpPr>
        <p:spPr>
          <a:xfrm>
            <a:off x="262507" y="1230340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LHC:</a:t>
            </a:r>
            <a:endParaRPr lang="ro-RO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75E7E2-C145-45B3-AAC8-FF4885F11EB3}"/>
              </a:ext>
            </a:extLst>
          </p:cNvPr>
          <p:cNvSpPr txBox="1"/>
          <p:nvPr/>
        </p:nvSpPr>
        <p:spPr>
          <a:xfrm>
            <a:off x="6209031" y="3742115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PS:</a:t>
            </a:r>
            <a:endParaRPr lang="ro-RO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F4D059-EE35-406E-AD98-738317025FFE}"/>
              </a:ext>
            </a:extLst>
          </p:cNvPr>
          <p:cNvSpPr txBox="1"/>
          <p:nvPr/>
        </p:nvSpPr>
        <p:spPr>
          <a:xfrm>
            <a:off x="262507" y="3761565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SPS:</a:t>
            </a:r>
            <a:endParaRPr lang="ro-RO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494D5F-A856-40AC-8B0D-B97DB054FDFB}"/>
              </a:ext>
            </a:extLst>
          </p:cNvPr>
          <p:cNvSpPr txBox="1"/>
          <p:nvPr/>
        </p:nvSpPr>
        <p:spPr>
          <a:xfrm>
            <a:off x="879373" y="5471220"/>
            <a:ext cx="1333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Neutrino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Platform:</a:t>
            </a:r>
            <a:endParaRPr lang="ro-RO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B0148F-4BD1-4ED6-B628-96DC0425071F}"/>
              </a:ext>
            </a:extLst>
          </p:cNvPr>
          <p:cNvSpPr txBox="1"/>
          <p:nvPr/>
        </p:nvSpPr>
        <p:spPr>
          <a:xfrm>
            <a:off x="9950644" y="4004161"/>
            <a:ext cx="1143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Facility</a:t>
            </a:r>
            <a:endParaRPr lang="ro-RO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7FC54F-16C2-4183-9213-F5DCC59F5F7D}"/>
              </a:ext>
            </a:extLst>
          </p:cNvPr>
          <p:cNvSpPr txBox="1"/>
          <p:nvPr/>
        </p:nvSpPr>
        <p:spPr>
          <a:xfrm>
            <a:off x="6365040" y="5686670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R&amp;D:</a:t>
            </a:r>
            <a:endParaRPr lang="ro-RO" sz="2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B44654D-3C91-4733-9C8F-5D66A450E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586" y="1090676"/>
            <a:ext cx="1817514" cy="7572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93B86C4-2AC4-4D62-8F16-E60B83509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290" y="1044771"/>
            <a:ext cx="1016663" cy="95978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C0004E7-008B-474A-A4A3-8433E26E8C2B}"/>
              </a:ext>
            </a:extLst>
          </p:cNvPr>
          <p:cNvSpPr txBox="1"/>
          <p:nvPr/>
        </p:nvSpPr>
        <p:spPr>
          <a:xfrm>
            <a:off x="1456340" y="3112515"/>
            <a:ext cx="10294579" cy="3231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Significant contributions to detectors, readout electronics, GRID computing, data analysis and physics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4C6EC-4A9B-D3B6-BF19-88CAFB5A6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084" y="775838"/>
            <a:ext cx="1517469" cy="12345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C2AF1A-1356-238A-FA76-ED5F896538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48" y="1071722"/>
            <a:ext cx="1259544" cy="75572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76B3046-7418-4303-1001-5D14BB633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966" y="862482"/>
            <a:ext cx="847843" cy="95263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7ABB57-14E2-6D70-57FD-98FF673E28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785" y="3658209"/>
            <a:ext cx="1612211" cy="32093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742FF-C6A3-5ACF-A455-A32A7BF749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012" y="3702977"/>
            <a:ext cx="1045909" cy="6449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C1D842D-F680-5E5A-4EDA-8FDF5E0ABF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1" y="3816593"/>
            <a:ext cx="1405564" cy="5204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8393D7-E7E1-C662-39C2-A1BA83A040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17" y="5528997"/>
            <a:ext cx="1203129" cy="72480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AFF30A-D199-9EDB-751C-6700D618AE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243" y="3762006"/>
            <a:ext cx="1303059" cy="527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804D57-E04E-DC00-426C-991425C8859A}"/>
              </a:ext>
            </a:extLst>
          </p:cNvPr>
          <p:cNvSpPr txBox="1"/>
          <p:nvPr/>
        </p:nvSpPr>
        <p:spPr>
          <a:xfrm>
            <a:off x="3868321" y="2091595"/>
            <a:ext cx="2357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Heavy-ion physics;</a:t>
            </a:r>
            <a:r>
              <a:rPr lang="ro-RO" sz="1400" dirty="0"/>
              <a:t> </a:t>
            </a:r>
            <a:r>
              <a:rPr lang="en-US" sz="1400" dirty="0"/>
              <a:t>strongly interacting matter at extreme energy densities; </a:t>
            </a:r>
            <a:r>
              <a:rPr lang="ro-RO" sz="1400" dirty="0"/>
              <a:t>quark-gluon plasma</a:t>
            </a:r>
            <a:r>
              <a:rPr lang="en-US" sz="1400" dirty="0"/>
              <a:t>. </a:t>
            </a:r>
            <a:endParaRPr lang="ro-RO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79836-4837-9974-ACBD-C9C89D430BDC}"/>
              </a:ext>
            </a:extLst>
          </p:cNvPr>
          <p:cNvSpPr txBox="1"/>
          <p:nvPr/>
        </p:nvSpPr>
        <p:spPr>
          <a:xfrm>
            <a:off x="1290181" y="1933371"/>
            <a:ext cx="257515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Basic building blocks of matter; fundamental forces; Higgs boson;</a:t>
            </a:r>
          </a:p>
          <a:p>
            <a:pPr algn="ctr"/>
            <a:r>
              <a:rPr lang="en-US" sz="1400" dirty="0"/>
              <a:t>physics beyond the Standard Model, </a:t>
            </a:r>
            <a:r>
              <a:rPr lang="en-GB" sz="1400" dirty="0"/>
              <a:t>super-symmetry</a:t>
            </a:r>
            <a:r>
              <a:rPr lang="en-US" sz="1400" dirty="0"/>
              <a:t>.</a:t>
            </a:r>
            <a:r>
              <a:rPr lang="en-US" sz="1400" dirty="0">
                <a:effectLst/>
              </a:rPr>
              <a:t> </a:t>
            </a:r>
            <a:endParaRPr lang="ro-RO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A444ED-7120-1A7D-BED9-7E334BAAF014}"/>
              </a:ext>
            </a:extLst>
          </p:cNvPr>
          <p:cNvSpPr txBox="1"/>
          <p:nvPr/>
        </p:nvSpPr>
        <p:spPr>
          <a:xfrm>
            <a:off x="6384062" y="2127220"/>
            <a:ext cx="2088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antimatter asymmetry; "beauty </a:t>
            </a:r>
            <a:r>
              <a:rPr lang="en-GB" sz="1400" dirty="0"/>
              <a:t>quark</a:t>
            </a:r>
            <a:r>
              <a:rPr lang="en-US" sz="1400" dirty="0"/>
              <a:t>“.</a:t>
            </a:r>
            <a:endParaRPr lang="ro-RO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E0BD9F-4BDE-9B30-4F7B-2F02342F5237}"/>
              </a:ext>
            </a:extLst>
          </p:cNvPr>
          <p:cNvSpPr txBox="1"/>
          <p:nvPr/>
        </p:nvSpPr>
        <p:spPr>
          <a:xfrm>
            <a:off x="8823456" y="2132202"/>
            <a:ext cx="1104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GRID computing</a:t>
            </a:r>
            <a:endParaRPr lang="ro-RO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88BDB4-2CD0-FC2D-6A4F-BCE8B9398CF4}"/>
              </a:ext>
            </a:extLst>
          </p:cNvPr>
          <p:cNvSpPr txBox="1"/>
          <p:nvPr/>
        </p:nvSpPr>
        <p:spPr>
          <a:xfrm>
            <a:off x="9965529" y="2138775"/>
            <a:ext cx="2088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</a:t>
            </a:r>
            <a:r>
              <a:rPr lang="ro-RO" sz="1400" dirty="0"/>
              <a:t>agnetic monopole</a:t>
            </a:r>
            <a:r>
              <a:rPr lang="en-US" sz="1400" dirty="0"/>
              <a:t>; </a:t>
            </a:r>
          </a:p>
          <a:p>
            <a:pPr algn="ctr"/>
            <a:r>
              <a:rPr lang="ro-RO" sz="1400" dirty="0"/>
              <a:t>exotic </a:t>
            </a:r>
            <a:r>
              <a:rPr lang="en-US" sz="1400" dirty="0"/>
              <a:t>particles.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561197-024F-CDC3-8969-723A6144B627}"/>
              </a:ext>
            </a:extLst>
          </p:cNvPr>
          <p:cNvSpPr txBox="1"/>
          <p:nvPr/>
        </p:nvSpPr>
        <p:spPr>
          <a:xfrm>
            <a:off x="1360774" y="4501171"/>
            <a:ext cx="1876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</a:t>
            </a:r>
            <a:r>
              <a:rPr lang="ro-RO" sz="1400" dirty="0"/>
              <a:t>are kaon decays</a:t>
            </a:r>
            <a:r>
              <a:rPr lang="en-US" sz="1400" dirty="0"/>
              <a:t>; CKM mixing matrix.</a:t>
            </a:r>
            <a:endParaRPr lang="ro-RO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4B1F9A-45D5-84B0-8A19-FB466DB405A1}"/>
              </a:ext>
            </a:extLst>
          </p:cNvPr>
          <p:cNvSpPr txBox="1"/>
          <p:nvPr/>
        </p:nvSpPr>
        <p:spPr>
          <a:xfrm>
            <a:off x="3337936" y="4524323"/>
            <a:ext cx="2311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Tau neutrino decay; lepton </a:t>
            </a:r>
            <a:r>
              <a:rPr lang="en-GB" sz="1400" dirty="0"/>
              <a:t>flavour</a:t>
            </a:r>
            <a:r>
              <a:rPr lang="en-US" sz="1400" dirty="0"/>
              <a:t> universality.</a:t>
            </a:r>
            <a:endParaRPr lang="ro-RO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B768B1-C506-4BE6-2B15-150DAC2DF416}"/>
              </a:ext>
            </a:extLst>
          </p:cNvPr>
          <p:cNvSpPr txBox="1"/>
          <p:nvPr/>
        </p:nvSpPr>
        <p:spPr>
          <a:xfrm>
            <a:off x="6362722" y="4424273"/>
            <a:ext cx="24607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Pulsed neutron source; neutron-nucleus interactions; time-of-flight measurements</a:t>
            </a:r>
            <a:endParaRPr lang="ro-RO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DBE227-35EE-E6F5-8194-3EDFCABF5096}"/>
              </a:ext>
            </a:extLst>
          </p:cNvPr>
          <p:cNvSpPr txBox="1"/>
          <p:nvPr/>
        </p:nvSpPr>
        <p:spPr>
          <a:xfrm>
            <a:off x="9332333" y="4416146"/>
            <a:ext cx="24185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Radioactive ion-beams; exotic nuclei; nuclear structure and models</a:t>
            </a:r>
            <a:endParaRPr lang="ro-RO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3D499A-0BBC-86E4-DCC8-0AA902F898F3}"/>
              </a:ext>
            </a:extLst>
          </p:cNvPr>
          <p:cNvSpPr txBox="1"/>
          <p:nvPr/>
        </p:nvSpPr>
        <p:spPr>
          <a:xfrm>
            <a:off x="8658519" y="5574101"/>
            <a:ext cx="19259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a typeface="Times New Roman" panose="02020603050405020304" pitchFamily="18" charset="0"/>
              </a:rPr>
              <a:t>H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ard semiconductor devices for very high luminosity colliders </a:t>
            </a:r>
            <a:endParaRPr lang="en-US" sz="1400" dirty="0">
              <a:effectLst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1B894A3-BFF2-4F7E-F7CA-D354D6EE01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5778" y="5233080"/>
            <a:ext cx="1466850" cy="84772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4263477-C9D0-8ED7-F93D-F20BB142C543}"/>
              </a:ext>
            </a:extLst>
          </p:cNvPr>
          <p:cNvSpPr txBox="1"/>
          <p:nvPr/>
        </p:nvSpPr>
        <p:spPr>
          <a:xfrm>
            <a:off x="3985842" y="5578674"/>
            <a:ext cx="9889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N</a:t>
            </a:r>
            <a:r>
              <a:rPr lang="ro-RO" sz="1400" dirty="0"/>
              <a:t>eutrino</a:t>
            </a:r>
            <a:r>
              <a:rPr lang="ro-RO" dirty="0"/>
              <a:t> </a:t>
            </a:r>
            <a:r>
              <a:rPr lang="ro-RO" sz="1400" dirty="0"/>
              <a:t>physics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0243" y="580705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ProtoDUNE</a:t>
            </a:r>
            <a:r>
              <a:rPr lang="en-US" dirty="0"/>
              <a:t>-DP</a:t>
            </a:r>
          </a:p>
        </p:txBody>
      </p:sp>
    </p:spTree>
    <p:extLst>
      <p:ext uri="{BB962C8B-B14F-4D97-AF65-F5344CB8AC3E}">
        <p14:creationId xmlns:p14="http://schemas.microsoft.com/office/powerpoint/2010/main" val="15471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3707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International Scientific Advisory Board</a:t>
            </a:r>
            <a:endParaRPr kumimoji="0" lang="ro-RO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evaluation of the CERN-RO projects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o-RO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DA1B9E-EEF7-4A9B-B167-B6F4074E7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05" y="3547751"/>
            <a:ext cx="3658778" cy="2588991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833940B-6EA3-4454-B21E-53657345190F}"/>
              </a:ext>
            </a:extLst>
          </p:cNvPr>
          <p:cNvGraphicFramePr>
            <a:graphicFrameLocks noGrp="1"/>
          </p:cNvGraphicFramePr>
          <p:nvPr/>
        </p:nvGraphicFramePr>
        <p:xfrm>
          <a:off x="131090" y="1113133"/>
          <a:ext cx="4557406" cy="5522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658612564"/>
                    </a:ext>
                  </a:extLst>
                </a:gridCol>
                <a:gridCol w="4349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42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dirty="0">
                          <a:solidFill>
                            <a:srgbClr val="0070C0"/>
                          </a:solidFill>
                        </a:rPr>
                        <a:t>  </a:t>
                      </a:r>
                      <a:r>
                        <a:rPr lang="ro-RO" sz="2500" b="1" dirty="0">
                          <a:solidFill>
                            <a:srgbClr val="0070C0"/>
                          </a:solidFill>
                        </a:rPr>
                        <a:t>M</a:t>
                      </a:r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embers: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717">
                <a:tc rowSpan="4">
                  <a:txBody>
                    <a:bodyPr/>
                    <a:lstStyle/>
                    <a:p>
                      <a:pPr algn="ctr"/>
                      <a:endParaRPr lang="en-GB" sz="1400" noProof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o-RO" sz="1700" b="1" kern="1200" dirty="0">
                          <a:effectLst/>
                        </a:rPr>
                        <a:t>Dr. Cristinel DIACONU</a:t>
                      </a:r>
                      <a:r>
                        <a:rPr lang="en-US" sz="1700" b="0" kern="1200" dirty="0">
                          <a:effectLst/>
                        </a:rPr>
                        <a:t> </a:t>
                      </a:r>
                      <a:r>
                        <a:rPr lang="ro-RO" sz="1700" kern="1200" dirty="0">
                          <a:effectLst/>
                        </a:rPr>
                        <a:t>- </a:t>
                      </a:r>
                      <a:r>
                        <a:rPr lang="ro-RO" sz="1700" i="1" kern="1200" dirty="0">
                          <a:effectLst/>
                        </a:rPr>
                        <a:t>Chair</a:t>
                      </a:r>
                      <a:r>
                        <a:rPr lang="ro-RO" sz="1700" kern="1200" dirty="0">
                          <a:effectLst/>
                        </a:rPr>
                        <a:t> </a:t>
                      </a:r>
                      <a:endParaRPr lang="en-US" sz="1700" kern="1200" dirty="0">
                        <a:effectLst/>
                      </a:endParaRPr>
                    </a:p>
                    <a:p>
                      <a:pPr algn="l"/>
                      <a:r>
                        <a:rPr lang="ro-RO" sz="1700" kern="1200" dirty="0">
                          <a:effectLst/>
                        </a:rPr>
                        <a:t>CPP Marseille, CNRS, France</a:t>
                      </a:r>
                      <a:r>
                        <a:rPr lang="en-US" sz="1700" kern="1200" baseline="0" dirty="0">
                          <a:effectLst/>
                        </a:rPr>
                        <a:t> (2011)</a:t>
                      </a:r>
                      <a:endParaRPr lang="en-US" sz="17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09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700" b="1" kern="1200" dirty="0">
                          <a:effectLst/>
                        </a:rPr>
                        <a:t>Prof. John HARRIS</a:t>
                      </a:r>
                      <a:r>
                        <a:rPr lang="ro-RO" sz="1700" kern="1200" baseline="0" dirty="0">
                          <a:effectLst/>
                        </a:rPr>
                        <a:t> </a:t>
                      </a:r>
                      <a:endParaRPr lang="en-US" sz="1700" kern="1200" baseline="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700" kern="1200" dirty="0">
                          <a:effectLst/>
                        </a:rPr>
                        <a:t>Yale</a:t>
                      </a:r>
                      <a:r>
                        <a:rPr lang="en-US" sz="1700" kern="1200" dirty="0">
                          <a:effectLst/>
                        </a:rPr>
                        <a:t> Univ., USA</a:t>
                      </a:r>
                      <a:r>
                        <a:rPr lang="ro-RO" sz="1700" kern="1200" dirty="0">
                          <a:effectLst/>
                        </a:rPr>
                        <a:t> (2011)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09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b="1" dirty="0"/>
                        <a:t>Prof. Clara MATTEUZI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700" dirty="0"/>
                        <a:t>INFN, Milano Univ., Italy (2015)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700" kern="1200" dirty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7758639"/>
                  </a:ext>
                </a:extLst>
              </a:tr>
              <a:tr h="229320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/>
                        <a:t>Prof. Thomas LOHSE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Humboldt Univ., Germany (2016)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7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+mj-lt"/>
                        </a:rPr>
                        <a:t>Prof. </a:t>
                      </a:r>
                      <a:r>
                        <a:rPr lang="en-US" sz="1700" b="1" i="0" dirty="0">
                          <a:latin typeface="+mj-lt"/>
                        </a:rPr>
                        <a:t>María José García BORGE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 err="1">
                          <a:latin typeface="+mj-lt"/>
                        </a:rPr>
                        <a:t>Consejo</a:t>
                      </a:r>
                      <a:r>
                        <a:rPr lang="en-US" sz="1700" dirty="0">
                          <a:latin typeface="+mj-lt"/>
                        </a:rPr>
                        <a:t> Superior de </a:t>
                      </a:r>
                      <a:r>
                        <a:rPr lang="en-US" sz="1700" dirty="0" err="1">
                          <a:latin typeface="+mj-lt"/>
                        </a:rPr>
                        <a:t>Investigaciones</a:t>
                      </a:r>
                      <a:r>
                        <a:rPr lang="en-US" sz="1700" dirty="0">
                          <a:latin typeface="+mj-lt"/>
                        </a:rPr>
                        <a:t> </a:t>
                      </a:r>
                      <a:r>
                        <a:rPr lang="en-US" sz="1700" dirty="0" err="1">
                          <a:latin typeface="+mj-lt"/>
                        </a:rPr>
                        <a:t>Científicas</a:t>
                      </a:r>
                      <a:r>
                        <a:rPr lang="en-US" sz="1700" dirty="0">
                          <a:latin typeface="+mj-lt"/>
                        </a:rPr>
                        <a:t> / Instituto de </a:t>
                      </a:r>
                      <a:r>
                        <a:rPr lang="en-US" sz="1700" dirty="0" err="1">
                          <a:latin typeface="+mj-lt"/>
                        </a:rPr>
                        <a:t>Estructura</a:t>
                      </a:r>
                      <a:r>
                        <a:rPr lang="en-US" sz="1700" dirty="0">
                          <a:latin typeface="+mj-lt"/>
                        </a:rPr>
                        <a:t> de la Materia,</a:t>
                      </a:r>
                      <a:r>
                        <a:rPr lang="ro-RO" sz="1700" dirty="0">
                          <a:latin typeface="+mj-lt"/>
                        </a:rPr>
                        <a:t> Spain</a:t>
                      </a:r>
                      <a:r>
                        <a:rPr lang="en-US" sz="1700" dirty="0">
                          <a:latin typeface="+mj-lt"/>
                        </a:rPr>
                        <a:t> (2023)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="0" i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286591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CCBC06F-3AAB-49F3-8A79-338129D76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318" y="1353657"/>
            <a:ext cx="3658778" cy="19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55652" y="3618999"/>
            <a:ext cx="1508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November 2018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2BF996-7D0F-4C2A-8980-712A7FFE3112}"/>
              </a:ext>
            </a:extLst>
          </p:cNvPr>
          <p:cNvSpPr/>
          <p:nvPr/>
        </p:nvSpPr>
        <p:spPr>
          <a:xfrm>
            <a:off x="4541766" y="2948549"/>
            <a:ext cx="31183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November 201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– 1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ISAB meeting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D2F1E7-CBD4-0A4B-DE36-14E6E20B8F7A}"/>
              </a:ext>
            </a:extLst>
          </p:cNvPr>
          <p:cNvGraphicFramePr>
            <a:graphicFrameLocks noGrp="1"/>
          </p:cNvGraphicFramePr>
          <p:nvPr/>
        </p:nvGraphicFramePr>
        <p:xfrm>
          <a:off x="8294209" y="1596909"/>
          <a:ext cx="3766701" cy="36641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6701">
                  <a:extLst>
                    <a:ext uri="{9D8B030D-6E8A-4147-A177-3AD203B41FA5}">
                      <a16:colId xmlns:a16="http://schemas.microsoft.com/office/drawing/2014/main" val="2350610278"/>
                    </a:ext>
                  </a:extLst>
                </a:gridCol>
              </a:tblGrid>
              <a:tr h="9209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 dirty="0">
                          <a:solidFill>
                            <a:srgbClr val="0070C0"/>
                          </a:solidFill>
                        </a:rPr>
                        <a:t>Former</a:t>
                      </a:r>
                      <a:r>
                        <a:rPr lang="ro-RO" sz="20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GB" sz="2000" b="1" noProof="0" dirty="0">
                          <a:solidFill>
                            <a:srgbClr val="0070C0"/>
                          </a:solidFill>
                        </a:rPr>
                        <a:t>members:</a:t>
                      </a:r>
                      <a:endParaRPr lang="en-US" sz="2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2811873"/>
                  </a:ext>
                </a:extLst>
              </a:tr>
              <a:tr h="539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kern="1200" dirty="0">
                          <a:effectLst/>
                        </a:rPr>
                        <a:t>Dr. Philippe BLOCH</a:t>
                      </a:r>
                      <a:r>
                        <a:rPr lang="en-US" sz="1800" kern="1200" dirty="0">
                          <a:effectLst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kern="1200" dirty="0">
                          <a:effectLst/>
                        </a:rPr>
                        <a:t>CERN </a:t>
                      </a:r>
                      <a:r>
                        <a:rPr lang="en-US" sz="1800" kern="1200" dirty="0">
                          <a:effectLst/>
                        </a:rPr>
                        <a:t>Physics Dept. </a:t>
                      </a:r>
                      <a:r>
                        <a:rPr lang="en-US" sz="1800" kern="1200" baseline="0" dirty="0">
                          <a:effectLst/>
                        </a:rPr>
                        <a:t>(2011-2017)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3269134"/>
                  </a:ext>
                </a:extLst>
              </a:tr>
              <a:tr h="539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kern="1200" dirty="0">
                          <a:effectLst/>
                        </a:rPr>
                        <a:t>Prof. François LE DIBERDER </a:t>
                      </a:r>
                      <a:endParaRPr lang="en-US" sz="1800" b="1" kern="12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kern="1200" dirty="0">
                          <a:effectLst/>
                        </a:rPr>
                        <a:t>Univ. Paris VII, France</a:t>
                      </a:r>
                      <a:r>
                        <a:rPr lang="en-US" sz="1800" kern="1200" dirty="0">
                          <a:effectLst/>
                        </a:rPr>
                        <a:t> (2011-2014)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5568426"/>
                  </a:ext>
                </a:extLst>
              </a:tr>
              <a:tr h="539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kern="1200" dirty="0">
                          <a:effectLst/>
                        </a:rPr>
                        <a:t>Dr. </a:t>
                      </a:r>
                      <a:r>
                        <a:rPr lang="ro-RO" sz="1800" b="1" kern="1200" dirty="0" err="1">
                          <a:effectLst/>
                        </a:rPr>
                        <a:t>Eckhard</a:t>
                      </a:r>
                      <a:r>
                        <a:rPr lang="ro-RO" sz="1800" b="1" kern="1200" dirty="0">
                          <a:effectLst/>
                        </a:rPr>
                        <a:t> ELSEN</a:t>
                      </a:r>
                      <a:r>
                        <a:rPr lang="ro-RO" sz="1800" kern="1200" dirty="0">
                          <a:effectLst/>
                        </a:rPr>
                        <a:t>  </a:t>
                      </a:r>
                      <a:endParaRPr lang="en-US" sz="1800" kern="12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kern="1200" dirty="0">
                          <a:effectLst/>
                        </a:rPr>
                        <a:t>DESY, Germany</a:t>
                      </a:r>
                      <a:r>
                        <a:rPr lang="en-US" sz="1800" kern="1200" dirty="0">
                          <a:effectLst/>
                        </a:rPr>
                        <a:t> (2011-2015)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b="1" dirty="0"/>
                        <a:t>Dr. Christian JORAM</a:t>
                      </a:r>
                      <a:r>
                        <a:rPr lang="ro-RO" sz="1800" dirty="0"/>
                        <a:t> </a:t>
                      </a:r>
                      <a:endParaRPr lang="en-US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CERN Physics Dept. (2019</a:t>
                      </a:r>
                      <a:r>
                        <a:rPr lang="ro-RO" sz="1800" dirty="0"/>
                        <a:t>-2023</a:t>
                      </a:r>
                      <a:r>
                        <a:rPr lang="en-US" sz="1800" dirty="0"/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7188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47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7482EA-30C5-F05F-B422-3A2882C69C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89" y="580157"/>
            <a:ext cx="10062255" cy="61348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C73EB5-2223-4FE3-9CD0-282E44071C85}"/>
              </a:ext>
            </a:extLst>
          </p:cNvPr>
          <p:cNvSpPr/>
          <p:nvPr/>
        </p:nvSpPr>
        <p:spPr>
          <a:xfrm>
            <a:off x="5299491" y="5121496"/>
            <a:ext cx="796509" cy="1169551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IFIN-HH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UB</a:t>
            </a:r>
            <a:endParaRPr kumimoji="0" lang="ro-RO" sz="1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37301B-130F-4475-8500-30CC84EC0201}"/>
              </a:ext>
            </a:extLst>
          </p:cNvPr>
          <p:cNvSpPr/>
          <p:nvPr/>
        </p:nvSpPr>
        <p:spPr>
          <a:xfrm>
            <a:off x="1897775" y="4075732"/>
            <a:ext cx="1201684" cy="307777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UV</a:t>
            </a:r>
            <a:r>
              <a:rPr kumimoji="0" lang="ro-RO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ro-RO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imișoara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49FB93-E017-4195-839C-E166D1D2BD08}"/>
              </a:ext>
            </a:extLst>
          </p:cNvPr>
          <p:cNvSpPr/>
          <p:nvPr/>
        </p:nvSpPr>
        <p:spPr>
          <a:xfrm>
            <a:off x="3954675" y="2290549"/>
            <a:ext cx="533400" cy="307777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ITIM</a:t>
            </a:r>
            <a:endParaRPr kumimoji="0" lang="ro-RO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EDB345-EE9D-402E-B0D1-58C0290AA931}"/>
              </a:ext>
            </a:extLst>
          </p:cNvPr>
          <p:cNvSpPr/>
          <p:nvPr/>
        </p:nvSpPr>
        <p:spPr>
          <a:xfrm>
            <a:off x="5959836" y="1197813"/>
            <a:ext cx="1239426" cy="307777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Univ. Suceava</a:t>
            </a:r>
            <a:endParaRPr kumimoji="0" lang="ro-RO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07757E-0DF0-4913-95F6-113854FD4B68}"/>
              </a:ext>
            </a:extLst>
          </p:cNvPr>
          <p:cNvSpPr/>
          <p:nvPr/>
        </p:nvSpPr>
        <p:spPr>
          <a:xfrm>
            <a:off x="6865610" y="2102285"/>
            <a:ext cx="841478" cy="307777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UAIC </a:t>
            </a:r>
            <a:r>
              <a:rPr kumimoji="0" lang="ro-RO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Iași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51111-5289-4608-8FD5-196EE829BE4C}"/>
              </a:ext>
            </a:extLst>
          </p:cNvPr>
          <p:cNvSpPr/>
          <p:nvPr/>
        </p:nvSpPr>
        <p:spPr>
          <a:xfrm>
            <a:off x="5370466" y="4211051"/>
            <a:ext cx="1608304" cy="307777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 Bra</a:t>
            </a:r>
            <a:r>
              <a:rPr kumimoji="0" lang="ro-RO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șov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F6F6E1-FD2A-493D-856F-CC2561E8EACE}"/>
              </a:ext>
            </a:extLst>
          </p:cNvPr>
          <p:cNvSpPr txBox="1"/>
          <p:nvPr/>
        </p:nvSpPr>
        <p:spPr>
          <a:xfrm>
            <a:off x="0" y="10083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Romanian institutions participating in CERN experiments</a:t>
            </a:r>
            <a:endParaRPr kumimoji="0" lang="ro-RO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9A2F0B-A757-6CEC-8576-51F00589C167}"/>
              </a:ext>
            </a:extLst>
          </p:cNvPr>
          <p:cNvSpPr txBox="1"/>
          <p:nvPr/>
        </p:nvSpPr>
        <p:spPr>
          <a:xfrm>
            <a:off x="7613330" y="4998296"/>
            <a:ext cx="3359470" cy="14773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National R&amp;D Institutes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Universities from 6 cities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 Coordinators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6 Partners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projects / 11 experiments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projects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support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activities </a:t>
            </a:r>
            <a:endParaRPr kumimoji="0" lang="ro-R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69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3DC41F-495C-6EFD-B4A9-EAB17AAD6FC3}"/>
              </a:ext>
            </a:extLst>
          </p:cNvPr>
          <p:cNvSpPr txBox="1"/>
          <p:nvPr/>
        </p:nvSpPr>
        <p:spPr>
          <a:xfrm>
            <a:off x="332581" y="3324666"/>
            <a:ext cx="141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 Mihai PETROVICI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IFIN-HH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6BB5C-C70B-4CD0-7888-E0CDB2B7C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44" y="1756715"/>
            <a:ext cx="1197239" cy="150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2D5DC2-9E01-B09A-BD17-DC8C8440102D}"/>
              </a:ext>
            </a:extLst>
          </p:cNvPr>
          <p:cNvSpPr txBox="1"/>
          <p:nvPr/>
        </p:nvSpPr>
        <p:spPr>
          <a:xfrm>
            <a:off x="2068154" y="3350009"/>
            <a:ext cx="1708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Alexandru Florin DOBRIN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ISS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A79768-2A98-97D8-2E44-4ED73147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384" y="1747190"/>
            <a:ext cx="1160747" cy="14905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69B52E-6184-B469-C326-F14D5EE74DC0}"/>
              </a:ext>
            </a:extLst>
          </p:cNvPr>
          <p:cNvSpPr txBox="1"/>
          <p:nvPr/>
        </p:nvSpPr>
        <p:spPr>
          <a:xfrm>
            <a:off x="4166458" y="3323278"/>
            <a:ext cx="1266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 Călin ALEXA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IFIN-HH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FF8F4C-80A0-8913-AB3D-E0818C044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76" y="1805409"/>
            <a:ext cx="1121213" cy="1420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94D997-72F8-6DD5-DC4E-3319FC7998C8}"/>
              </a:ext>
            </a:extLst>
          </p:cNvPr>
          <p:cNvSpPr txBox="1"/>
          <p:nvPr/>
        </p:nvSpPr>
        <p:spPr>
          <a:xfrm>
            <a:off x="6410010" y="3323931"/>
            <a:ext cx="1418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Florin MACIUC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IFIN-HH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0E96B7-0DA5-8715-2D71-BE250C3C8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279" y="1806104"/>
            <a:ext cx="1165444" cy="14832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65981F-9536-6A67-5BA1-80607CC64E51}"/>
              </a:ext>
            </a:extLst>
          </p:cNvPr>
          <p:cNvSpPr txBox="1"/>
          <p:nvPr/>
        </p:nvSpPr>
        <p:spPr>
          <a:xfrm>
            <a:off x="8735685" y="3323931"/>
            <a:ext cx="1509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</a:t>
            </a: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Mihnea DULEA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IFIN-HH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C936AD-E90E-80B9-7672-3670EEEAE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2709" y="1806104"/>
            <a:ext cx="1147009" cy="14502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7F40C4E-8C04-044B-FEFF-DA5E6C000288}"/>
              </a:ext>
            </a:extLst>
          </p:cNvPr>
          <p:cNvSpPr txBox="1"/>
          <p:nvPr/>
        </p:nvSpPr>
        <p:spPr>
          <a:xfrm>
            <a:off x="10802709" y="3289396"/>
            <a:ext cx="1219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♰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Vlad POPA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4A3ECB7-9808-BC5E-8C2E-BFD0F5834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541" y="4706397"/>
            <a:ext cx="1110225" cy="14200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D4BCE48-E812-AF2A-4361-AC309C4C7187}"/>
              </a:ext>
            </a:extLst>
          </p:cNvPr>
          <p:cNvSpPr txBox="1"/>
          <p:nvPr/>
        </p:nvSpPr>
        <p:spPr>
          <a:xfrm>
            <a:off x="2108786" y="6199972"/>
            <a:ext cx="1658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Alexandru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Liviu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NEGREȚ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IFIN-HH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D764EE0-3895-362B-4E76-64EEF7511C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963" y="4684806"/>
            <a:ext cx="1161085" cy="144809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3937EE2-4B8F-4640-3B8E-1121A1F4DE84}"/>
              </a:ext>
            </a:extLst>
          </p:cNvPr>
          <p:cNvSpPr txBox="1"/>
          <p:nvPr/>
        </p:nvSpPr>
        <p:spPr>
          <a:xfrm>
            <a:off x="4059789" y="6187169"/>
            <a:ext cx="17835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</a:t>
            </a: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Alexandru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BRAGADIREANU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IFIN-HH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BEF7BE9-DFED-33B1-8788-03F817A061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6772" y="4654541"/>
            <a:ext cx="1161085" cy="14851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BDB4790-9EDE-5FE7-B295-3B31840C1E2E}"/>
              </a:ext>
            </a:extLst>
          </p:cNvPr>
          <p:cNvSpPr txBox="1"/>
          <p:nvPr/>
        </p:nvSpPr>
        <p:spPr>
          <a:xfrm>
            <a:off x="6384441" y="6180825"/>
            <a:ext cx="1418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Prof. Ionel LAZANU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UB-FF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0D1EB5-B6C2-77CD-71D1-1A7868B17B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0570" y="890051"/>
            <a:ext cx="1817514" cy="7572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52CED7-45FA-CF7D-7EC0-5F45B3EB12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6828" y="882383"/>
            <a:ext cx="848922" cy="8014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CE501B6-F71A-EF68-1A60-DDAB19168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59" y="891326"/>
            <a:ext cx="1259544" cy="75572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057D2F-4DFC-EA1A-4406-EC80B44E96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40" y="776349"/>
            <a:ext cx="1259544" cy="102471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EF09B65-6E9E-49CF-0192-EBF12CE34FB6}"/>
              </a:ext>
            </a:extLst>
          </p:cNvPr>
          <p:cNvSpPr txBox="1"/>
          <p:nvPr/>
        </p:nvSpPr>
        <p:spPr>
          <a:xfrm>
            <a:off x="8708250" y="6197286"/>
            <a:ext cx="13862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Ioana PINTILIE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INFM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52DDFE4-0E15-55F3-67F2-ADAC28AF7F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28" y="3878235"/>
            <a:ext cx="1203129" cy="72480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7A47C59-D4D3-33DB-4574-BFA1D1914A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250" y="761373"/>
            <a:ext cx="847843" cy="9526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7E44DAF-E9D2-85CF-9C7A-EE8AF5F68D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082" y="3996340"/>
            <a:ext cx="1303059" cy="52786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7BC5439-29D0-B17D-71B1-9240344A4A88}"/>
              </a:ext>
            </a:extLst>
          </p:cNvPr>
          <p:cNvSpPr txBox="1"/>
          <p:nvPr/>
        </p:nvSpPr>
        <p:spPr>
          <a:xfrm>
            <a:off x="6377119" y="3940798"/>
            <a:ext cx="1259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Neutrino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Platform</a:t>
            </a:r>
            <a:endParaRPr kumimoji="0" lang="ro-RO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59F35EE-4838-A4FC-6695-A3689C5361A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81" y="3974892"/>
            <a:ext cx="1045909" cy="64497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46E851C-396F-E140-99E5-91A6FDC2A14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4203406"/>
            <a:ext cx="1612211" cy="32093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22EA025-B4E4-B774-4BC6-09302947A76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89" y="4023805"/>
            <a:ext cx="1405564" cy="52044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325FE79-6A94-AB79-D746-864BF8ECCD0E}"/>
              </a:ext>
            </a:extLst>
          </p:cNvPr>
          <p:cNvSpPr txBox="1"/>
          <p:nvPr/>
        </p:nvSpPr>
        <p:spPr>
          <a:xfrm>
            <a:off x="338108" y="6199973"/>
            <a:ext cx="1791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Constantin MIHAI,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IFIN-HH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9A1F85-9E7E-19C1-85E3-D70A6D1B6509}"/>
              </a:ext>
            </a:extLst>
          </p:cNvPr>
          <p:cNvSpPr txBox="1"/>
          <p:nvPr/>
        </p:nvSpPr>
        <p:spPr>
          <a:xfrm>
            <a:off x="10703396" y="6180824"/>
            <a:ext cx="11499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Elena FIRU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77CAF77-D720-41B2-E731-A098FC1370E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03396" y="4684805"/>
            <a:ext cx="1209090" cy="14112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23D8489-94B5-1B36-45A6-407B3B77CC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3309" y="4684806"/>
            <a:ext cx="1184474" cy="141120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C39E447-E27C-F596-E3CB-02E99B6A4A7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08250" y="4695681"/>
            <a:ext cx="1286593" cy="144433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3D2B5EE-7081-47E2-FFB1-4EC04C3CE94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53703" y="1720572"/>
            <a:ext cx="1219326" cy="1507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FEE044-27E1-A21D-BEC3-634E1F59B054}"/>
              </a:ext>
            </a:extLst>
          </p:cNvPr>
          <p:cNvSpPr txBox="1"/>
          <p:nvPr/>
        </p:nvSpPr>
        <p:spPr>
          <a:xfrm>
            <a:off x="2325750" y="115591"/>
            <a:ext cx="7199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leaders</a:t>
            </a:r>
            <a:endParaRPr kumimoji="0" lang="ro-R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1FF21EB-4549-4726-8C64-F1440ADC9CF2}"/>
              </a:ext>
            </a:extLst>
          </p:cNvPr>
          <p:cNvGraphicFramePr>
            <a:graphicFrameLocks/>
          </p:cNvGraphicFramePr>
          <p:nvPr/>
        </p:nvGraphicFramePr>
        <p:xfrm>
          <a:off x="822798" y="594407"/>
          <a:ext cx="10546404" cy="6044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7A16C4E-BB90-8238-C602-52DB9E8CD8CC}"/>
              </a:ext>
            </a:extLst>
          </p:cNvPr>
          <p:cNvSpPr txBox="1"/>
          <p:nvPr/>
        </p:nvSpPr>
        <p:spPr>
          <a:xfrm>
            <a:off x="-1" y="7118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Scientific Output &amp; Funding </a:t>
            </a:r>
            <a:r>
              <a:rPr kumimoji="0" lang="ro-R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CERN-RO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D51A1-9E5A-B07D-A9EB-F74D5793093F}"/>
              </a:ext>
            </a:extLst>
          </p:cNvPr>
          <p:cNvSpPr txBox="1"/>
          <p:nvPr/>
        </p:nvSpPr>
        <p:spPr>
          <a:xfrm>
            <a:off x="8962693" y="720104"/>
            <a:ext cx="228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Total: 2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MRON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(~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MCHF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BCBC13-C164-F09B-1BA6-A0A2FFACB6E2}"/>
              </a:ext>
            </a:extLst>
          </p:cNvPr>
          <p:cNvSpPr/>
          <p:nvPr/>
        </p:nvSpPr>
        <p:spPr>
          <a:xfrm>
            <a:off x="2066634" y="766270"/>
            <a:ext cx="4393746" cy="1200329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per year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 Resources &gt;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Researchers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&gt; 40 Young Researchers, PhD &amp; Master Stud.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50 Auxiliary R&amp;D Personnel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Scientific Output 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200 ISI articles; &gt; 100 conf. &amp; workshops pres.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&gt; 25 exp. </a:t>
            </a:r>
            <a:r>
              <a:rPr kumimoji="0" lang="ro-RO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transferred-developed tech.</a:t>
            </a:r>
            <a:endParaRPr kumimoji="0" lang="ro-RO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8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0"/>
    </mc:Choice>
    <mc:Fallback xmlns="">
      <p:transition advClick="0" advTm="4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16333</TotalTime>
  <Words>916</Words>
  <Application>Microsoft Office PowerPoint</Application>
  <PresentationFormat>Widescreen</PresentationFormat>
  <Paragraphs>176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</vt:lpstr>
      <vt:lpstr>Arial Unicode MS</vt:lpstr>
      <vt:lpstr>Calibri</vt:lpstr>
      <vt:lpstr>Calibri Light</vt:lpstr>
      <vt:lpstr>Calibri-LightItalic</vt:lpstr>
      <vt:lpstr>French Script MT</vt:lpstr>
      <vt:lpstr>Liberation Serif</vt:lpstr>
      <vt:lpstr>StarSymbol</vt:lpstr>
      <vt:lpstr>Times New Roman</vt:lpstr>
      <vt:lpstr>Office Theme</vt:lpstr>
      <vt:lpstr>Default Design</vt:lpstr>
      <vt:lpstr>1_Office Theme</vt:lpstr>
      <vt:lpstr>2_Office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ELI-RO Programme</dc:title>
  <dc:creator>Florin</dc:creator>
  <cp:lastModifiedBy>Andreea Fazacas</cp:lastModifiedBy>
  <cp:revision>990</cp:revision>
  <cp:lastPrinted>2024-08-26T09:02:54Z</cp:lastPrinted>
  <dcterms:created xsi:type="dcterms:W3CDTF">2020-06-16T07:03:23Z</dcterms:created>
  <dcterms:modified xsi:type="dcterms:W3CDTF">2024-11-15T06:24:13Z</dcterms:modified>
</cp:coreProperties>
</file>